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8" r:id="rId11"/>
    <p:sldId id="266" r:id="rId12"/>
    <p:sldId id="264" r:id="rId13"/>
    <p:sldId id="267" r:id="rId14"/>
    <p:sldId id="263" r:id="rId15"/>
  </p:sldIdLst>
  <p:sldSz cx="14630400" cy="8229600"/>
  <p:notesSz cx="8229600" cy="14630400"/>
  <p:embeddedFontLst>
    <p:embeddedFont>
      <p:font typeface="Gelasio Semi Bold" pitchFamily="34" charset="0"/>
      <p:bold r:id="rId19"/>
    </p:embeddedFont>
    <p:embeddedFont>
      <p:font typeface="Gelasio Semi Bold" pitchFamily="34" charset="-122"/>
      <p:bold r:id="rId20"/>
    </p:embeddedFont>
    <p:embeddedFont>
      <p:font typeface="Gelasio Semi Bold" pitchFamily="34" charset="-120"/>
      <p:bold r:id="rId21"/>
    </p:embeddedFont>
    <p:embeddedFont>
      <p:font typeface="Gelasio" pitchFamily="34" charset="0"/>
      <p:regular r:id="rId22"/>
    </p:embeddedFont>
    <p:embeddedFont>
      <p:font typeface="Gelasio" pitchFamily="34" charset="-122"/>
      <p:regular r:id="rId23"/>
    </p:embeddedFont>
    <p:embeddedFont>
      <p:font typeface="Gelasio" pitchFamily="34" charset="-120"/>
      <p:regular r:id="rId24"/>
    </p:embeddedFont>
    <p:embeddedFont>
      <p:font typeface="Calibri" panose="020F0502020204030204"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4" d="100"/>
          <a:sy n="74" d="100"/>
        </p:scale>
        <p:origin x="40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font" Target="fonts/font10.fntdata"/><Relationship Id="rId27" Type="http://schemas.openxmlformats.org/officeDocument/2006/relationships/font" Target="fonts/font9.fntdata"/><Relationship Id="rId26" Type="http://schemas.openxmlformats.org/officeDocument/2006/relationships/font" Target="fonts/font8.fntdata"/><Relationship Id="rId25" Type="http://schemas.openxmlformats.org/officeDocument/2006/relationships/font" Target="fonts/font7.fntdata"/><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Placeholder 1"/>
          <p:cNvSpPr>
            <a:spLocks noGrp="1"/>
          </p:cNvSpPr>
          <p:nvPr>
            <p:ph type="body" sz="quarter"/>
          </p:nvPr>
        </p:nvSpPr>
        <p:spPr>
          <a:xfrm>
            <a:off x="794420" y="6290400"/>
            <a:ext cx="6355358" cy="5146691"/>
          </a:xfrm>
          <a:prstGeom prst="rect">
            <a:avLst/>
          </a:prstGeom>
        </p:spPr>
        <p:txBody>
          <a:bodyPr/>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p:spPr>
      </p:sp>
      <p:sp>
        <p:nvSpPr>
          <p:cNvPr id="3" name="Shape 1"/>
          <p:cNvSpPr/>
          <p:nvPr/>
        </p:nvSpPr>
        <p:spPr>
          <a:xfrm>
            <a:off x="0" y="0"/>
            <a:ext cx="14630400" cy="8229600"/>
          </a:xfrm>
          <a:prstGeom prst="rect">
            <a:avLst/>
          </a:prstGeom>
          <a:solidFill>
            <a:srgbClr val="F9F6F0"/>
          </a:solidFill>
        </p:spPr>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8.png"/></Relationships>
</file>

<file path=ppt/slides/_rels/slide12.xml.rels><?xml version="1.0" encoding="UTF-8" standalone="yes"?>
<Relationships xmlns="http://schemas.openxmlformats.org/package/2006/relationships"><Relationship Id="rId9" Type="http://schemas.openxmlformats.org/officeDocument/2006/relationships/tags" Target="../tags/tag21.xml"/><Relationship Id="rId8" Type="http://schemas.openxmlformats.org/officeDocument/2006/relationships/tags" Target="../tags/tag20.xml"/><Relationship Id="rId7" Type="http://schemas.openxmlformats.org/officeDocument/2006/relationships/tags" Target="../tags/tag19.xml"/><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1" Type="http://schemas.openxmlformats.org/officeDocument/2006/relationships/notesSlide" Target="../notesSlides/notesSlide9.xml"/><Relationship Id="rId20" Type="http://schemas.openxmlformats.org/officeDocument/2006/relationships/slideLayout" Target="../slideLayouts/slideLayout9.xml"/><Relationship Id="rId2" Type="http://schemas.openxmlformats.org/officeDocument/2006/relationships/tags" Target="../tags/tag14.xml"/><Relationship Id="rId19" Type="http://schemas.openxmlformats.org/officeDocument/2006/relationships/image" Target="../media/image2.png"/><Relationship Id="rId18" Type="http://schemas.openxmlformats.org/officeDocument/2006/relationships/tags" Target="../tags/tag30.xml"/><Relationship Id="rId17" Type="http://schemas.openxmlformats.org/officeDocument/2006/relationships/tags" Target="../tags/tag29.xml"/><Relationship Id="rId16" Type="http://schemas.openxmlformats.org/officeDocument/2006/relationships/tags" Target="../tags/tag28.xml"/><Relationship Id="rId15" Type="http://schemas.openxmlformats.org/officeDocument/2006/relationships/tags" Target="../tags/tag27.xml"/><Relationship Id="rId14" Type="http://schemas.openxmlformats.org/officeDocument/2006/relationships/tags" Target="../tags/tag26.xml"/><Relationship Id="rId13" Type="http://schemas.openxmlformats.org/officeDocument/2006/relationships/tags" Target="../tags/tag25.xml"/><Relationship Id="rId12" Type="http://schemas.openxmlformats.org/officeDocument/2006/relationships/tags" Target="../tags/tag24.xml"/><Relationship Id="rId11" Type="http://schemas.openxmlformats.org/officeDocument/2006/relationships/tags" Target="../tags/tag23.xml"/><Relationship Id="rId10" Type="http://schemas.openxmlformats.org/officeDocument/2006/relationships/tags" Target="../tags/tag22.xml"/><Relationship Id="rId1" Type="http://schemas.openxmlformats.org/officeDocument/2006/relationships/tags" Target="../tags/tag1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image" Target="../media/image2.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5.xml"/><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9" Type="http://schemas.openxmlformats.org/officeDocument/2006/relationships/tags" Target="../tags/tag6.xml"/><Relationship Id="rId8" Type="http://schemas.openxmlformats.org/officeDocument/2006/relationships/tags" Target="../tags/tag5.xml"/><Relationship Id="rId7" Type="http://schemas.openxmlformats.org/officeDocument/2006/relationships/image" Target="../media/image10.png"/><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image" Target="../media/image9.png"/><Relationship Id="rId20" Type="http://schemas.openxmlformats.org/officeDocument/2006/relationships/notesSlide" Target="../notesSlides/notesSlide5.xml"/><Relationship Id="rId2" Type="http://schemas.openxmlformats.org/officeDocument/2006/relationships/tags" Target="../tags/tag1.xml"/><Relationship Id="rId19" Type="http://schemas.openxmlformats.org/officeDocument/2006/relationships/slideLayout" Target="../slideLayouts/slideLayout6.xml"/><Relationship Id="rId18" Type="http://schemas.openxmlformats.org/officeDocument/2006/relationships/image" Target="../media/image2.png"/><Relationship Id="rId17" Type="http://schemas.openxmlformats.org/officeDocument/2006/relationships/tags" Target="../tags/tag12.xml"/><Relationship Id="rId16" Type="http://schemas.openxmlformats.org/officeDocument/2006/relationships/tags" Target="../tags/tag11.xml"/><Relationship Id="rId15" Type="http://schemas.openxmlformats.org/officeDocument/2006/relationships/image" Target="../media/image12.png"/><Relationship Id="rId14" Type="http://schemas.openxmlformats.org/officeDocument/2006/relationships/tags" Target="../tags/tag10.xml"/><Relationship Id="rId13" Type="http://schemas.openxmlformats.org/officeDocument/2006/relationships/tags" Target="../tags/tag9.xml"/><Relationship Id="rId12" Type="http://schemas.openxmlformats.org/officeDocument/2006/relationships/tags" Target="../tags/tag8.xml"/><Relationship Id="rId11" Type="http://schemas.openxmlformats.org/officeDocument/2006/relationships/image" Target="../media/image11.png"/><Relationship Id="rId10" Type="http://schemas.openxmlformats.org/officeDocument/2006/relationships/tags" Target="../tags/tag7.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8.xml"/><Relationship Id="rId2" Type="http://schemas.openxmlformats.org/officeDocument/2006/relationships/image" Target="../media/image2.png"/><Relationship Id="rId1"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4.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6850" y="1636633"/>
            <a:ext cx="7556421" cy="2126337"/>
          </a:xfrm>
          <a:prstGeom prst="rect">
            <a:avLst/>
          </a:prstGeom>
          <a:noFill/>
        </p:spPr>
        <p:txBody>
          <a:bodyPr wrap="squar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Event Booking </a:t>
            </a:r>
            <a:r>
              <a:rPr lang="en-IN" altLang="en-US" sz="4450" dirty="0">
                <a:solidFill>
                  <a:srgbClr val="484237"/>
                </a:solidFill>
                <a:latin typeface="Gelasio Semi Bold" pitchFamily="34" charset="0"/>
                <a:ea typeface="Gelasio Semi Bold" pitchFamily="34" charset="-122"/>
                <a:cs typeface="Gelasio Semi Bold" pitchFamily="34" charset="-120"/>
              </a:rPr>
              <a:t>System with Ticketing and Scheduling.  </a:t>
            </a:r>
            <a:endParaRPr lang="en-US" sz="4450" dirty="0"/>
          </a:p>
        </p:txBody>
      </p:sp>
      <p:sp>
        <p:nvSpPr>
          <p:cNvPr id="4" name="Text 1"/>
          <p:cNvSpPr/>
          <p:nvPr/>
        </p:nvSpPr>
        <p:spPr>
          <a:xfrm>
            <a:off x="6280190" y="3995817"/>
            <a:ext cx="7556421" cy="1814513"/>
          </a:xfrm>
          <a:prstGeom prst="rect">
            <a:avLst/>
          </a:prstGeom>
          <a:noFill/>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Welcome to our comprehensive presentation on the Event Booking </a:t>
            </a:r>
            <a:r>
              <a:rPr lang="en-IN" altLang="en-US" sz="1750" dirty="0">
                <a:solidFill>
                  <a:srgbClr val="746558"/>
                </a:solidFill>
                <a:latin typeface="Gelasio" pitchFamily="34" charset="0"/>
                <a:ea typeface="Gelasio" pitchFamily="34" charset="-122"/>
                <a:cs typeface="Gelasio" pitchFamily="34" charset="-120"/>
              </a:rPr>
              <a:t>System with Ticketing and Schedulling </a:t>
            </a:r>
            <a:r>
              <a:rPr lang="en-US" sz="1750" dirty="0">
                <a:solidFill>
                  <a:srgbClr val="746558"/>
                </a:solidFill>
                <a:latin typeface="Gelasio" pitchFamily="34" charset="0"/>
                <a:ea typeface="Gelasio" pitchFamily="34" charset="-122"/>
                <a:cs typeface="Gelasio" pitchFamily="34" charset="-120"/>
              </a:rPr>
              <a:t>utilizing the MERN stack (MongoDB, Express.js, React.js, and Node.js). This innovative solution offers a seamless approach to managing and booking events efficiently, catering to administrators, event organizers, and users alike.</a:t>
            </a:r>
            <a:endParaRPr lang="en-US" sz="1750" dirty="0"/>
          </a:p>
        </p:txBody>
      </p:sp>
      <p:sp>
        <p:nvSpPr>
          <p:cNvPr id="5" name="Text 2"/>
          <p:cNvSpPr/>
          <p:nvPr/>
        </p:nvSpPr>
        <p:spPr>
          <a:xfrm>
            <a:off x="6280190" y="5984835"/>
            <a:ext cx="7556421" cy="1814513"/>
          </a:xfrm>
          <a:prstGeom prst="rect">
            <a:avLst/>
          </a:prstGeom>
          <a:noFill/>
        </p:spPr>
        <p:txBody>
          <a:bodyPr wrap="square" lIns="0" tIns="0" rIns="0" bIns="0" rtlCol="0" anchor="t"/>
          <a:lstStyle/>
          <a:p>
            <a:pPr marL="0" indent="0">
              <a:lnSpc>
                <a:spcPts val="2850"/>
              </a:lnSpc>
              <a:buNone/>
            </a:pPr>
            <a:r>
              <a:rPr lang="en-US" sz="1750" dirty="0">
                <a:solidFill>
                  <a:srgbClr val="746558"/>
                </a:solidFill>
                <a:latin typeface="Gelasio" pitchFamily="34" charset="0"/>
                <a:ea typeface="Gelasio" pitchFamily="34" charset="-122"/>
                <a:cs typeface="Gelasio" pitchFamily="34" charset="-120"/>
              </a:rPr>
              <a:t>Our system provides a robust platform for creating, managing, and participating in events with features such as user registration, dynamic event creation, real-time booking updates, and an intuitive interface. Join us as we explore how this MERN-based solution revolutionizes event management for the modern era.</a:t>
            </a:r>
            <a:endParaRPr lang="en-US" sz="1750" dirty="0"/>
          </a:p>
        </p:txBody>
      </p:sp>
      <p:pic>
        <p:nvPicPr>
          <p:cNvPr id="6" name="Picture 5"/>
          <p:cNvPicPr/>
          <p:nvPr/>
        </p:nvPicPr>
        <p:blipFill>
          <a:blip r:embed="rId2"/>
          <a:stretch>
            <a:fillRect/>
          </a:stretch>
        </p:blipFill>
        <p:spPr>
          <a:xfrm>
            <a:off x="10905808" y="-317"/>
            <a:ext cx="3724275" cy="12287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4980" y="482600"/>
            <a:ext cx="6532245" cy="521970"/>
          </a:xfrm>
          <a:prstGeom prst="rect">
            <a:avLst/>
          </a:prstGeom>
          <a:noFill/>
        </p:spPr>
        <p:txBody>
          <a:bodyPr wrap="square" rtlCol="0">
            <a:spAutoFit/>
          </a:bodyPr>
          <a:lstStyle/>
          <a:p>
            <a:r>
              <a:rPr lang="en-US" sz="2800" dirty="0">
                <a:solidFill>
                  <a:srgbClr val="484237"/>
                </a:solidFill>
                <a:latin typeface="Gelasio Semi Bold" pitchFamily="34" charset="0"/>
                <a:ea typeface="Gelasio Semi Bold" pitchFamily="34" charset="-122"/>
                <a:cs typeface="Gelasio Semi Bold" pitchFamily="34" charset="-120"/>
              </a:rPr>
              <a:t>USECASE DIAGRAMS</a:t>
            </a:r>
            <a:endParaRPr lang="en-IN" sz="2800" dirty="0">
              <a:solidFill>
                <a:srgbClr val="484237"/>
              </a:solidFill>
              <a:latin typeface="Gelasio Semi Bold" pitchFamily="34" charset="0"/>
              <a:ea typeface="Gelasio Semi Bold" pitchFamily="34" charset="-122"/>
              <a:cs typeface="Gelasio Semi Bold" pitchFamily="34" charset="-120"/>
            </a:endParaRPr>
          </a:p>
        </p:txBody>
      </p:sp>
      <p:sp>
        <p:nvSpPr>
          <p:cNvPr id="3" name="TextBox 2"/>
          <p:cNvSpPr txBox="1"/>
          <p:nvPr/>
        </p:nvSpPr>
        <p:spPr>
          <a:xfrm>
            <a:off x="462907" y="1391124"/>
            <a:ext cx="2845941" cy="429895"/>
          </a:xfrm>
          <a:prstGeom prst="rect">
            <a:avLst/>
          </a:prstGeom>
          <a:noFill/>
        </p:spPr>
        <p:txBody>
          <a:bodyPr wrap="square" rtlCol="0">
            <a:spAutoFit/>
          </a:bodyPr>
          <a:lstStyle/>
          <a:p>
            <a:r>
              <a:rPr lang="en-US" sz="2200" dirty="0">
                <a:solidFill>
                  <a:srgbClr val="484237"/>
                </a:solidFill>
                <a:latin typeface="Gelasio Semi Bold" pitchFamily="34" charset="0"/>
                <a:ea typeface="Gelasio Semi Bold" pitchFamily="34" charset="-122"/>
                <a:cs typeface="Gelasio Semi Bold" pitchFamily="34" charset="-120"/>
              </a:rPr>
              <a:t>EVENT ADMIN:</a:t>
            </a:r>
            <a:endParaRPr lang="en-IN" sz="2200" dirty="0">
              <a:solidFill>
                <a:srgbClr val="484237"/>
              </a:solidFill>
              <a:latin typeface="Gelasio Semi Bold" pitchFamily="34" charset="0"/>
              <a:ea typeface="Gelasio Semi Bold" pitchFamily="34" charset="-122"/>
              <a:cs typeface="Gelasio Semi Bold" pitchFamily="34" charset="-120"/>
            </a:endParaRPr>
          </a:p>
        </p:txBody>
      </p:sp>
      <p:sp>
        <p:nvSpPr>
          <p:cNvPr id="6" name="TextBox 1"/>
          <p:cNvSpPr txBox="1"/>
          <p:nvPr/>
        </p:nvSpPr>
        <p:spPr>
          <a:xfrm>
            <a:off x="9111772" y="1390529"/>
            <a:ext cx="2147299" cy="430887"/>
          </a:xfrm>
          <a:prstGeom prst="rect">
            <a:avLst/>
          </a:prstGeom>
          <a:noFill/>
        </p:spPr>
        <p:txBody>
          <a:bodyPr wrap="square" rtlCol="0">
            <a:spAutoFit/>
          </a:bodyPr>
          <a:p>
            <a:r>
              <a:rPr lang="en-US" sz="2200" dirty="0">
                <a:solidFill>
                  <a:srgbClr val="484237"/>
                </a:solidFill>
                <a:latin typeface="Gelasio Semi Bold" pitchFamily="34" charset="0"/>
                <a:ea typeface="Gelasio Semi Bold" pitchFamily="34" charset="-122"/>
                <a:cs typeface="Gelasio Semi Bold" pitchFamily="34" charset="-120"/>
              </a:rPr>
              <a:t>USER</a:t>
            </a:r>
            <a:r>
              <a:rPr lang="en-US" sz="2200" dirty="0" smtClean="0">
                <a:solidFill>
                  <a:srgbClr val="484237"/>
                </a:solidFill>
                <a:latin typeface="Gelasio Semi Bold" pitchFamily="34" charset="0"/>
                <a:ea typeface="Gelasio Semi Bold" pitchFamily="34" charset="-122"/>
                <a:cs typeface="Gelasio Semi Bold" pitchFamily="34" charset="-120"/>
              </a:rPr>
              <a:t>:</a:t>
            </a:r>
            <a:endParaRPr lang="en-US" sz="2200" dirty="0">
              <a:solidFill>
                <a:srgbClr val="484237"/>
              </a:solidFill>
              <a:latin typeface="Gelasio Semi Bold" pitchFamily="34" charset="0"/>
              <a:ea typeface="Gelasio Semi Bold" pitchFamily="34" charset="-122"/>
              <a:cs typeface="Gelasio Semi Bold" pitchFamily="34" charset="-120"/>
            </a:endParaRPr>
          </a:p>
        </p:txBody>
      </p:sp>
      <p:pic>
        <p:nvPicPr>
          <p:cNvPr id="8" name="Picture 7"/>
          <p:cNvPicPr/>
          <p:nvPr/>
        </p:nvPicPr>
        <p:blipFill>
          <a:blip r:embed="rId1"/>
          <a:stretch>
            <a:fillRect/>
          </a:stretch>
        </p:blipFill>
        <p:spPr>
          <a:xfrm>
            <a:off x="10905808" y="8573"/>
            <a:ext cx="3724275" cy="1228725"/>
          </a:xfrm>
          <a:prstGeom prst="rect">
            <a:avLst/>
          </a:prstGeom>
        </p:spPr>
      </p:pic>
      <p:pic>
        <p:nvPicPr>
          <p:cNvPr id="29" name="Picture 64" descr="IMG_256"/>
          <p:cNvPicPr>
            <a:picLocks noChangeAspect="1"/>
          </p:cNvPicPr>
          <p:nvPr/>
        </p:nvPicPr>
        <p:blipFill>
          <a:blip r:embed="rId2"/>
          <a:stretch>
            <a:fillRect/>
          </a:stretch>
        </p:blipFill>
        <p:spPr>
          <a:xfrm>
            <a:off x="8222615" y="2105025"/>
            <a:ext cx="5805170" cy="4763770"/>
          </a:xfrm>
          <a:prstGeom prst="rect">
            <a:avLst/>
          </a:prstGeom>
          <a:noFill/>
          <a:ln w="9525">
            <a:noFill/>
          </a:ln>
        </p:spPr>
      </p:pic>
      <p:pic>
        <p:nvPicPr>
          <p:cNvPr id="30" name="Picture 65" descr="IMG_256"/>
          <p:cNvPicPr>
            <a:picLocks noChangeAspect="1"/>
          </p:cNvPicPr>
          <p:nvPr/>
        </p:nvPicPr>
        <p:blipFill>
          <a:blip r:embed="rId3"/>
          <a:stretch>
            <a:fillRect/>
          </a:stretch>
        </p:blipFill>
        <p:spPr>
          <a:xfrm>
            <a:off x="681355" y="2117408"/>
            <a:ext cx="5666740" cy="473900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p:nvPr/>
        </p:nvPicPr>
        <p:blipFill>
          <a:blip r:embed="rId1"/>
          <a:stretch>
            <a:fillRect/>
          </a:stretch>
        </p:blipFill>
        <p:spPr>
          <a:xfrm>
            <a:off x="2784296" y="1726058"/>
            <a:ext cx="8776699" cy="5349640"/>
          </a:xfrm>
          <a:prstGeom prst="rect">
            <a:avLst/>
          </a:prstGeom>
        </p:spPr>
      </p:pic>
      <p:sp>
        <p:nvSpPr>
          <p:cNvPr id="3" name="TextBox 2"/>
          <p:cNvSpPr txBox="1"/>
          <p:nvPr/>
        </p:nvSpPr>
        <p:spPr>
          <a:xfrm>
            <a:off x="472440" y="390525"/>
            <a:ext cx="5118735" cy="708025"/>
          </a:xfrm>
          <a:prstGeom prst="rect">
            <a:avLst/>
          </a:prstGeom>
          <a:noFill/>
        </p:spPr>
        <p:txBody>
          <a:bodyPr wrap="square" rtlCol="0">
            <a:noAutofit/>
          </a:bodyPr>
          <a:lstStyle/>
          <a:p>
            <a:r>
              <a:rPr lang="en-US" sz="2200" dirty="0">
                <a:solidFill>
                  <a:srgbClr val="484237"/>
                </a:solidFill>
                <a:latin typeface="Gelasio Semi Bold" pitchFamily="34" charset="0"/>
                <a:ea typeface="Gelasio Semi Bold" pitchFamily="34" charset="-122"/>
                <a:cs typeface="Gelasio Semi Bold" pitchFamily="34" charset="-120"/>
              </a:rPr>
              <a:t>Work Flow Diagram:</a:t>
            </a:r>
            <a:endParaRPr lang="en-IN" sz="2200" dirty="0">
              <a:solidFill>
                <a:srgbClr val="484237"/>
              </a:solidFill>
              <a:latin typeface="Gelasio Semi Bold" pitchFamily="34" charset="0"/>
              <a:ea typeface="Gelasio Semi Bold" pitchFamily="34" charset="-122"/>
              <a:cs typeface="Gelasio Semi Bold" pitchFamily="34" charset="-120"/>
            </a:endParaRPr>
          </a:p>
          <a:p>
            <a:endParaRPr lang="en-IN" dirty="0"/>
          </a:p>
        </p:txBody>
      </p:sp>
      <p:pic>
        <p:nvPicPr>
          <p:cNvPr id="6" name="Picture 5"/>
          <p:cNvPicPr/>
          <p:nvPr/>
        </p:nvPicPr>
        <p:blipFill>
          <a:blip r:embed="rId2"/>
          <a:stretch>
            <a:fillRect/>
          </a:stretch>
        </p:blipFill>
        <p:spPr>
          <a:xfrm>
            <a:off x="10905808" y="-317"/>
            <a:ext cx="3724275" cy="122872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51986" y="512207"/>
            <a:ext cx="8771096" cy="582216"/>
          </a:xfrm>
          <a:prstGeom prst="rect">
            <a:avLst/>
          </a:prstGeom>
          <a:noFill/>
        </p:spPr>
        <p:txBody>
          <a:bodyPr wrap="none" lIns="0" tIns="0" rIns="0" bIns="0" rtlCol="0" anchor="t"/>
          <a:lstStyle/>
          <a:p>
            <a:pPr marL="0" indent="0">
              <a:lnSpc>
                <a:spcPts val="4550"/>
              </a:lnSpc>
              <a:buNone/>
            </a:pPr>
            <a:r>
              <a:rPr lang="en-US" sz="3650" dirty="0">
                <a:solidFill>
                  <a:srgbClr val="484237"/>
                </a:solidFill>
                <a:latin typeface="Gelasio Semi Bold" pitchFamily="34" charset="0"/>
                <a:ea typeface="Gelasio Semi Bold" pitchFamily="34" charset="-122"/>
                <a:cs typeface="Gelasio Semi Bold" pitchFamily="34" charset="-120"/>
              </a:rPr>
              <a:t>Future Enhancements and Conclusion</a:t>
            </a:r>
            <a:endParaRPr lang="en-US" sz="3650" dirty="0"/>
          </a:p>
        </p:txBody>
      </p:sp>
      <p:sp>
        <p:nvSpPr>
          <p:cNvPr id="3" name="Shape 1"/>
          <p:cNvSpPr/>
          <p:nvPr>
            <p:custDataLst>
              <p:tags r:id="rId1"/>
            </p:custDataLst>
          </p:nvPr>
        </p:nvSpPr>
        <p:spPr>
          <a:xfrm>
            <a:off x="866775" y="1466850"/>
            <a:ext cx="76200" cy="3147695"/>
          </a:xfrm>
          <a:prstGeom prst="roundRect">
            <a:avLst>
              <a:gd name="adj" fmla="val 122236"/>
            </a:avLst>
          </a:prstGeom>
          <a:solidFill>
            <a:srgbClr val="D4CEC3"/>
          </a:solidFill>
        </p:spPr>
      </p:sp>
      <p:sp>
        <p:nvSpPr>
          <p:cNvPr id="4" name="Shape 2"/>
          <p:cNvSpPr/>
          <p:nvPr>
            <p:custDataLst>
              <p:tags r:id="rId2"/>
            </p:custDataLst>
          </p:nvPr>
        </p:nvSpPr>
        <p:spPr>
          <a:xfrm>
            <a:off x="1117997" y="1874639"/>
            <a:ext cx="651986" cy="22860"/>
          </a:xfrm>
          <a:prstGeom prst="roundRect">
            <a:avLst>
              <a:gd name="adj" fmla="val 122236"/>
            </a:avLst>
          </a:prstGeom>
          <a:solidFill>
            <a:srgbClr val="D4CEC3"/>
          </a:solidFill>
        </p:spPr>
      </p:sp>
      <p:sp>
        <p:nvSpPr>
          <p:cNvPr id="5" name="Shape 3"/>
          <p:cNvSpPr/>
          <p:nvPr>
            <p:custDataLst>
              <p:tags r:id="rId3"/>
            </p:custDataLst>
          </p:nvPr>
        </p:nvSpPr>
        <p:spPr>
          <a:xfrm>
            <a:off x="721757" y="1676519"/>
            <a:ext cx="419100" cy="419100"/>
          </a:xfrm>
          <a:prstGeom prst="roundRect">
            <a:avLst>
              <a:gd name="adj" fmla="val 6667"/>
            </a:avLst>
          </a:prstGeom>
          <a:solidFill>
            <a:srgbClr val="EEE8DD"/>
          </a:solidFill>
        </p:spPr>
      </p:sp>
      <p:sp>
        <p:nvSpPr>
          <p:cNvPr id="6" name="Text 4"/>
          <p:cNvSpPr/>
          <p:nvPr>
            <p:custDataLst>
              <p:tags r:id="rId4"/>
            </p:custDataLst>
          </p:nvPr>
        </p:nvSpPr>
        <p:spPr>
          <a:xfrm>
            <a:off x="865346" y="1746290"/>
            <a:ext cx="131802" cy="279440"/>
          </a:xfrm>
          <a:prstGeom prst="rect">
            <a:avLst/>
          </a:prstGeom>
          <a:noFill/>
        </p:spPr>
        <p:txBody>
          <a:bodyPr wrap="none" lIns="0" tIns="0" rIns="0" bIns="0" rtlCol="0" anchor="t"/>
          <a:lstStyle/>
          <a:p>
            <a:pPr marL="0" indent="0" algn="ctr">
              <a:lnSpc>
                <a:spcPts val="2200"/>
              </a:lnSpc>
              <a:buNone/>
            </a:pPr>
            <a:r>
              <a:rPr lang="en-US" sz="2200" dirty="0">
                <a:solidFill>
                  <a:srgbClr val="746558"/>
                </a:solidFill>
                <a:latin typeface="Gelasio Semi Bold" pitchFamily="34" charset="0"/>
                <a:ea typeface="Gelasio Semi Bold" pitchFamily="34" charset="-122"/>
                <a:cs typeface="Gelasio Semi Bold" pitchFamily="34" charset="-120"/>
              </a:rPr>
              <a:t>1</a:t>
            </a:r>
            <a:endParaRPr lang="en-US" sz="2200" dirty="0"/>
          </a:p>
        </p:txBody>
      </p:sp>
      <p:sp>
        <p:nvSpPr>
          <p:cNvPr id="7" name="Text 5"/>
          <p:cNvSpPr/>
          <p:nvPr>
            <p:custDataLst>
              <p:tags r:id="rId5"/>
            </p:custDataLst>
          </p:nvPr>
        </p:nvSpPr>
        <p:spPr>
          <a:xfrm>
            <a:off x="1955840" y="1653183"/>
            <a:ext cx="3772972" cy="291108"/>
          </a:xfrm>
          <a:prstGeom prst="rect">
            <a:avLst/>
          </a:prstGeom>
          <a:noFill/>
        </p:spPr>
        <p:txBody>
          <a:bodyPr wrap="none" lIns="0" tIns="0" rIns="0" bIns="0" rtlCol="0" anchor="t"/>
          <a:lstStyle/>
          <a:p>
            <a:pPr marL="0" indent="0" algn="l">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Mobile Application Development</a:t>
            </a:r>
            <a:endParaRPr lang="en-US" sz="1800" dirty="0"/>
          </a:p>
        </p:txBody>
      </p:sp>
      <p:sp>
        <p:nvSpPr>
          <p:cNvPr id="8" name="Text 6"/>
          <p:cNvSpPr/>
          <p:nvPr>
            <p:custDataLst>
              <p:tags r:id="rId6"/>
            </p:custDataLst>
          </p:nvPr>
        </p:nvSpPr>
        <p:spPr>
          <a:xfrm>
            <a:off x="1955840" y="2055971"/>
            <a:ext cx="12022574" cy="298133"/>
          </a:xfrm>
          <a:prstGeom prst="rect">
            <a:avLst/>
          </a:prstGeom>
          <a:noFill/>
        </p:spPr>
        <p:txBody>
          <a:bodyPr wrap="none" lIns="0" tIns="0" rIns="0" bIns="0" rtlCol="0" anchor="t"/>
          <a:lstStyle/>
          <a:p>
            <a:pPr marL="0" indent="0" algn="l">
              <a:lnSpc>
                <a:spcPts val="2300"/>
              </a:lnSpc>
              <a:buNone/>
            </a:pPr>
            <a:r>
              <a:rPr lang="en-US" sz="1450" dirty="0">
                <a:solidFill>
                  <a:srgbClr val="746558"/>
                </a:solidFill>
                <a:latin typeface="Gelasio" pitchFamily="34" charset="0"/>
                <a:ea typeface="Gelasio" pitchFamily="34" charset="-122"/>
                <a:cs typeface="Gelasio" pitchFamily="34" charset="-120"/>
              </a:rPr>
              <a:t>Dedicated apps for Android and iOS to enhance accessibility and user engagement.</a:t>
            </a:r>
            <a:endParaRPr lang="en-US" sz="1450" dirty="0"/>
          </a:p>
        </p:txBody>
      </p:sp>
      <p:sp>
        <p:nvSpPr>
          <p:cNvPr id="9" name="Shape 7"/>
          <p:cNvSpPr/>
          <p:nvPr>
            <p:custDataLst>
              <p:tags r:id="rId7"/>
            </p:custDataLst>
          </p:nvPr>
        </p:nvSpPr>
        <p:spPr>
          <a:xfrm>
            <a:off x="1117997" y="3134201"/>
            <a:ext cx="651986" cy="22860"/>
          </a:xfrm>
          <a:prstGeom prst="roundRect">
            <a:avLst>
              <a:gd name="adj" fmla="val 122236"/>
            </a:avLst>
          </a:prstGeom>
          <a:solidFill>
            <a:srgbClr val="D4CEC3"/>
          </a:solidFill>
        </p:spPr>
      </p:sp>
      <p:sp>
        <p:nvSpPr>
          <p:cNvPr id="10" name="Shape 8"/>
          <p:cNvSpPr/>
          <p:nvPr>
            <p:custDataLst>
              <p:tags r:id="rId8"/>
            </p:custDataLst>
          </p:nvPr>
        </p:nvSpPr>
        <p:spPr>
          <a:xfrm>
            <a:off x="721757" y="2936081"/>
            <a:ext cx="419100" cy="419100"/>
          </a:xfrm>
          <a:prstGeom prst="roundRect">
            <a:avLst>
              <a:gd name="adj" fmla="val 6667"/>
            </a:avLst>
          </a:prstGeom>
          <a:solidFill>
            <a:srgbClr val="EEE8DD"/>
          </a:solidFill>
        </p:spPr>
      </p:sp>
      <p:sp>
        <p:nvSpPr>
          <p:cNvPr id="11" name="Text 9"/>
          <p:cNvSpPr/>
          <p:nvPr>
            <p:custDataLst>
              <p:tags r:id="rId9"/>
            </p:custDataLst>
          </p:nvPr>
        </p:nvSpPr>
        <p:spPr>
          <a:xfrm>
            <a:off x="846653" y="3005852"/>
            <a:ext cx="169307" cy="279440"/>
          </a:xfrm>
          <a:prstGeom prst="rect">
            <a:avLst/>
          </a:prstGeom>
          <a:noFill/>
        </p:spPr>
        <p:txBody>
          <a:bodyPr wrap="none" lIns="0" tIns="0" rIns="0" bIns="0" rtlCol="0" anchor="t"/>
          <a:lstStyle/>
          <a:p>
            <a:pPr marL="0" indent="0" algn="ctr">
              <a:lnSpc>
                <a:spcPts val="2200"/>
              </a:lnSpc>
              <a:buNone/>
            </a:pPr>
            <a:r>
              <a:rPr lang="en-US" sz="2200" dirty="0">
                <a:solidFill>
                  <a:srgbClr val="746558"/>
                </a:solidFill>
                <a:latin typeface="Gelasio Semi Bold" pitchFamily="34" charset="0"/>
                <a:ea typeface="Gelasio Semi Bold" pitchFamily="34" charset="-122"/>
                <a:cs typeface="Gelasio Semi Bold" pitchFamily="34" charset="-120"/>
              </a:rPr>
              <a:t>2</a:t>
            </a:r>
            <a:endParaRPr lang="en-US" sz="2200" dirty="0"/>
          </a:p>
        </p:txBody>
      </p:sp>
      <p:sp>
        <p:nvSpPr>
          <p:cNvPr id="12" name="Text 10"/>
          <p:cNvSpPr/>
          <p:nvPr>
            <p:custDataLst>
              <p:tags r:id="rId10"/>
            </p:custDataLst>
          </p:nvPr>
        </p:nvSpPr>
        <p:spPr>
          <a:xfrm>
            <a:off x="1955840" y="2912745"/>
            <a:ext cx="4422577" cy="291108"/>
          </a:xfrm>
          <a:prstGeom prst="rect">
            <a:avLst/>
          </a:prstGeom>
          <a:noFill/>
        </p:spPr>
        <p:txBody>
          <a:bodyPr wrap="none" lIns="0" tIns="0" rIns="0" bIns="0" rtlCol="0" anchor="t"/>
          <a:lstStyle/>
          <a:p>
            <a:pPr marL="0" indent="0" algn="l">
              <a:lnSpc>
                <a:spcPts val="2250"/>
              </a:lnSpc>
              <a:buNone/>
            </a:pPr>
            <a:endParaRPr lang="en-US" sz="1800" dirty="0"/>
          </a:p>
        </p:txBody>
      </p:sp>
      <p:sp>
        <p:nvSpPr>
          <p:cNvPr id="13" name="Text 11"/>
          <p:cNvSpPr/>
          <p:nvPr>
            <p:custDataLst>
              <p:tags r:id="rId11"/>
            </p:custDataLst>
          </p:nvPr>
        </p:nvSpPr>
        <p:spPr>
          <a:xfrm>
            <a:off x="1955840" y="3315533"/>
            <a:ext cx="12022574" cy="298133"/>
          </a:xfrm>
          <a:prstGeom prst="rect">
            <a:avLst/>
          </a:prstGeom>
          <a:noFill/>
        </p:spPr>
        <p:txBody>
          <a:bodyPr wrap="none" lIns="0" tIns="0" rIns="0" bIns="0" rtlCol="0" anchor="t"/>
          <a:lstStyle/>
          <a:p>
            <a:pPr marL="0" indent="0" algn="l">
              <a:lnSpc>
                <a:spcPts val="2300"/>
              </a:lnSpc>
              <a:buNone/>
            </a:pPr>
            <a:endParaRPr lang="en-US" sz="1450" dirty="0"/>
          </a:p>
        </p:txBody>
      </p:sp>
      <p:sp>
        <p:nvSpPr>
          <p:cNvPr id="14" name="Shape 12"/>
          <p:cNvSpPr/>
          <p:nvPr>
            <p:custDataLst>
              <p:tags r:id="rId12"/>
            </p:custDataLst>
          </p:nvPr>
        </p:nvSpPr>
        <p:spPr>
          <a:xfrm>
            <a:off x="1117997" y="4393763"/>
            <a:ext cx="651986" cy="22860"/>
          </a:xfrm>
          <a:prstGeom prst="roundRect">
            <a:avLst>
              <a:gd name="adj" fmla="val 122236"/>
            </a:avLst>
          </a:prstGeom>
          <a:solidFill>
            <a:srgbClr val="D4CEC3"/>
          </a:solidFill>
        </p:spPr>
      </p:sp>
      <p:sp>
        <p:nvSpPr>
          <p:cNvPr id="15" name="Shape 13"/>
          <p:cNvSpPr/>
          <p:nvPr>
            <p:custDataLst>
              <p:tags r:id="rId13"/>
            </p:custDataLst>
          </p:nvPr>
        </p:nvSpPr>
        <p:spPr>
          <a:xfrm>
            <a:off x="721757" y="4195643"/>
            <a:ext cx="419100" cy="419100"/>
          </a:xfrm>
          <a:prstGeom prst="roundRect">
            <a:avLst>
              <a:gd name="adj" fmla="val 6667"/>
            </a:avLst>
          </a:prstGeom>
          <a:solidFill>
            <a:srgbClr val="EEE8DD"/>
          </a:solidFill>
        </p:spPr>
      </p:sp>
      <p:sp>
        <p:nvSpPr>
          <p:cNvPr id="16" name="Text 14"/>
          <p:cNvSpPr/>
          <p:nvPr>
            <p:custDataLst>
              <p:tags r:id="rId14"/>
            </p:custDataLst>
          </p:nvPr>
        </p:nvSpPr>
        <p:spPr>
          <a:xfrm>
            <a:off x="847130" y="4265414"/>
            <a:ext cx="168354" cy="279440"/>
          </a:xfrm>
          <a:prstGeom prst="rect">
            <a:avLst/>
          </a:prstGeom>
          <a:noFill/>
        </p:spPr>
        <p:txBody>
          <a:bodyPr wrap="none" lIns="0" tIns="0" rIns="0" bIns="0" rtlCol="0" anchor="t"/>
          <a:lstStyle/>
          <a:p>
            <a:pPr marL="0" indent="0" algn="ctr">
              <a:lnSpc>
                <a:spcPts val="2200"/>
              </a:lnSpc>
              <a:buNone/>
            </a:pPr>
            <a:r>
              <a:rPr lang="en-US" sz="2200" dirty="0">
                <a:solidFill>
                  <a:srgbClr val="746558"/>
                </a:solidFill>
                <a:latin typeface="Gelasio Semi Bold" pitchFamily="34" charset="0"/>
                <a:ea typeface="Gelasio Semi Bold" pitchFamily="34" charset="-122"/>
                <a:cs typeface="Gelasio Semi Bold" pitchFamily="34" charset="-120"/>
              </a:rPr>
              <a:t>3</a:t>
            </a:r>
            <a:endParaRPr lang="en-US" sz="2200" dirty="0"/>
          </a:p>
        </p:txBody>
      </p:sp>
      <p:sp>
        <p:nvSpPr>
          <p:cNvPr id="17" name="Text 15"/>
          <p:cNvSpPr/>
          <p:nvPr>
            <p:custDataLst>
              <p:tags r:id="rId15"/>
            </p:custDataLst>
          </p:nvPr>
        </p:nvSpPr>
        <p:spPr>
          <a:xfrm>
            <a:off x="1945045" y="2843252"/>
            <a:ext cx="3882033" cy="291108"/>
          </a:xfrm>
          <a:prstGeom prst="rect">
            <a:avLst/>
          </a:prstGeom>
          <a:noFill/>
        </p:spPr>
        <p:txBody>
          <a:bodyPr wrap="none" lIns="0" tIns="0" rIns="0" bIns="0" rtlCol="0" anchor="t"/>
          <a:lstStyle/>
          <a:p>
            <a:pPr marL="0" indent="0" algn="l">
              <a:lnSpc>
                <a:spcPts val="2250"/>
              </a:lnSpc>
              <a:buNone/>
            </a:pPr>
            <a:r>
              <a:rPr lang="en-US" sz="1800" dirty="0">
                <a:solidFill>
                  <a:srgbClr val="746558"/>
                </a:solidFill>
                <a:latin typeface="Gelasio Semi Bold" pitchFamily="34" charset="0"/>
                <a:ea typeface="Gelasio Semi Bold" pitchFamily="34" charset="-122"/>
                <a:cs typeface="Gelasio Semi Bold" pitchFamily="34" charset="-120"/>
              </a:rPr>
              <a:t>Virtual and Hybrid Event Support</a:t>
            </a:r>
            <a:endParaRPr lang="en-US" sz="1800" dirty="0"/>
          </a:p>
        </p:txBody>
      </p:sp>
      <p:sp>
        <p:nvSpPr>
          <p:cNvPr id="18" name="Text 16"/>
          <p:cNvSpPr/>
          <p:nvPr>
            <p:custDataLst>
              <p:tags r:id="rId16"/>
            </p:custDataLst>
          </p:nvPr>
        </p:nvSpPr>
        <p:spPr>
          <a:xfrm>
            <a:off x="1945045" y="3281601"/>
            <a:ext cx="12022574" cy="298133"/>
          </a:xfrm>
          <a:prstGeom prst="rect">
            <a:avLst/>
          </a:prstGeom>
          <a:noFill/>
        </p:spPr>
        <p:txBody>
          <a:bodyPr wrap="none" lIns="0" tIns="0" rIns="0" bIns="0" rtlCol="0" anchor="t"/>
          <a:lstStyle/>
          <a:p>
            <a:pPr marL="0" indent="0" algn="l">
              <a:lnSpc>
                <a:spcPts val="2300"/>
              </a:lnSpc>
              <a:buNone/>
            </a:pPr>
            <a:r>
              <a:rPr lang="en-US" sz="1450" dirty="0">
                <a:solidFill>
                  <a:srgbClr val="746558"/>
                </a:solidFill>
                <a:latin typeface="Gelasio" pitchFamily="34" charset="0"/>
                <a:ea typeface="Gelasio" pitchFamily="34" charset="-122"/>
                <a:cs typeface="Gelasio" pitchFamily="34" charset="-120"/>
              </a:rPr>
              <a:t>Expand capabilities to include virtual and hybrid event management.</a:t>
            </a:r>
            <a:endParaRPr lang="en-US" sz="1450" dirty="0"/>
          </a:p>
        </p:txBody>
      </p:sp>
      <p:sp>
        <p:nvSpPr>
          <p:cNvPr id="22" name="Text 20"/>
          <p:cNvSpPr/>
          <p:nvPr>
            <p:custDataLst>
              <p:tags r:id="rId17"/>
            </p:custDataLst>
          </p:nvPr>
        </p:nvSpPr>
        <p:spPr>
          <a:xfrm>
            <a:off x="1945045" y="4172029"/>
            <a:ext cx="4166235" cy="291108"/>
          </a:xfrm>
          <a:prstGeom prst="rect">
            <a:avLst/>
          </a:prstGeom>
          <a:noFill/>
        </p:spPr>
        <p:txBody>
          <a:bodyPr wrap="none" lIns="0" tIns="0" rIns="0" bIns="0" rtlCol="0" anchor="t"/>
          <a:lstStyle/>
          <a:p>
            <a:pPr marL="0" indent="0" algn="l">
              <a:lnSpc>
                <a:spcPts val="2250"/>
              </a:lnSpc>
              <a:buNone/>
            </a:pPr>
            <a:r>
              <a:rPr lang="en-IN" altLang="en-US" sz="1800" dirty="0">
                <a:solidFill>
                  <a:srgbClr val="746558"/>
                </a:solidFill>
                <a:latin typeface="Gelasio Semi Bold" pitchFamily="34" charset="0"/>
                <a:ea typeface="Gelasio Semi Bold" pitchFamily="34" charset="-122"/>
                <a:cs typeface="Gelasio Semi Bold" pitchFamily="34" charset="-120"/>
              </a:rPr>
              <a:t>Payment</a:t>
            </a:r>
            <a:r>
              <a:rPr lang="en-US" sz="1800" dirty="0">
                <a:solidFill>
                  <a:srgbClr val="746558"/>
                </a:solidFill>
                <a:latin typeface="Gelasio Semi Bold" pitchFamily="34" charset="0"/>
                <a:ea typeface="Gelasio Semi Bold" pitchFamily="34" charset="-122"/>
                <a:cs typeface="Gelasio Semi Bold" pitchFamily="34" charset="-120"/>
              </a:rPr>
              <a:t> Integration</a:t>
            </a:r>
            <a:r>
              <a:rPr lang="en-IN" altLang="en-US" sz="1800" dirty="0">
                <a:solidFill>
                  <a:srgbClr val="746558"/>
                </a:solidFill>
                <a:latin typeface="Gelasio Semi Bold" pitchFamily="34" charset="0"/>
                <a:ea typeface="Gelasio Semi Bold" pitchFamily="34" charset="-122"/>
                <a:cs typeface="Gelasio Semi Bold" pitchFamily="34" charset="-120"/>
              </a:rPr>
              <a:t> </a:t>
            </a:r>
            <a:r>
              <a:rPr lang="en-US" sz="1800" dirty="0">
                <a:solidFill>
                  <a:srgbClr val="746558"/>
                </a:solidFill>
                <a:latin typeface="Gelasio Semi Bold" pitchFamily="34" charset="0"/>
                <a:ea typeface="Gelasio Semi Bold" pitchFamily="34" charset="-122"/>
                <a:cs typeface="Gelasio Semi Bold" pitchFamily="34" charset="-120"/>
              </a:rPr>
              <a:t>for Ticketing</a:t>
            </a:r>
            <a:endParaRPr lang="en-US" sz="1800" dirty="0"/>
          </a:p>
        </p:txBody>
      </p:sp>
      <p:sp>
        <p:nvSpPr>
          <p:cNvPr id="23" name="Text 21"/>
          <p:cNvSpPr/>
          <p:nvPr>
            <p:custDataLst>
              <p:tags r:id="rId18"/>
            </p:custDataLst>
          </p:nvPr>
        </p:nvSpPr>
        <p:spPr>
          <a:xfrm>
            <a:off x="1955840" y="4575453"/>
            <a:ext cx="12022574" cy="298133"/>
          </a:xfrm>
          <a:prstGeom prst="rect">
            <a:avLst/>
          </a:prstGeom>
          <a:noFill/>
        </p:spPr>
        <p:txBody>
          <a:bodyPr wrap="none" lIns="0" tIns="0" rIns="0" bIns="0" rtlCol="0" anchor="t"/>
          <a:lstStyle/>
          <a:p>
            <a:pPr marL="0" indent="0" algn="l">
              <a:lnSpc>
                <a:spcPts val="2300"/>
              </a:lnSpc>
              <a:buNone/>
            </a:pPr>
            <a:r>
              <a:rPr lang="en-IN" altLang="en-US" sz="1450" dirty="0">
                <a:solidFill>
                  <a:srgbClr val="746558"/>
                </a:solidFill>
                <a:latin typeface="Gelasio" pitchFamily="34" charset="0"/>
                <a:ea typeface="Gelasio" pitchFamily="34" charset="-122"/>
                <a:cs typeface="Gelasio" pitchFamily="34" charset="-120"/>
              </a:rPr>
              <a:t>Paymennt Integration </a:t>
            </a:r>
            <a:r>
              <a:rPr lang="en-US" sz="1450" dirty="0">
                <a:solidFill>
                  <a:srgbClr val="746558"/>
                </a:solidFill>
                <a:latin typeface="Gelasio" pitchFamily="34" charset="0"/>
                <a:ea typeface="Gelasio" pitchFamily="34" charset="-122"/>
                <a:cs typeface="Gelasio" pitchFamily="34" charset="-120"/>
              </a:rPr>
              <a:t>for secure and transparent ticketing processes.</a:t>
            </a:r>
            <a:endParaRPr lang="en-US" sz="1450" dirty="0"/>
          </a:p>
        </p:txBody>
      </p:sp>
      <p:sp>
        <p:nvSpPr>
          <p:cNvPr id="24" name="Text 22"/>
          <p:cNvSpPr/>
          <p:nvPr/>
        </p:nvSpPr>
        <p:spPr>
          <a:xfrm>
            <a:off x="651986" y="6528554"/>
            <a:ext cx="13326427" cy="1192530"/>
          </a:xfrm>
          <a:prstGeom prst="rect">
            <a:avLst/>
          </a:prstGeom>
          <a:noFill/>
        </p:spPr>
        <p:txBody>
          <a:bodyPr wrap="square" lIns="0" tIns="0" rIns="0" bIns="0" rtlCol="0" anchor="t"/>
          <a:lstStyle/>
          <a:p>
            <a:pPr marL="0" indent="0">
              <a:lnSpc>
                <a:spcPts val="2300"/>
              </a:lnSpc>
              <a:buNone/>
            </a:pPr>
            <a:r>
              <a:rPr lang="en-US" sz="1450" dirty="0">
                <a:solidFill>
                  <a:srgbClr val="746558"/>
                </a:solidFill>
                <a:latin typeface="Gelasio" pitchFamily="34" charset="0"/>
                <a:ea typeface="Gelasio" pitchFamily="34" charset="-122"/>
                <a:cs typeface="Gelasio" pitchFamily="34" charset="-120"/>
              </a:rPr>
              <a:t>In conclusion, the Event Booking Management system using the MERN stack offers a comprehensive solution to modernize event management. By addressing the limitations of existing systems and leveraging cutting-edge technologies, this platform is poised to revolutionize how events are organized, promoted, and attended. As we look to the future, continuous enhancements will ensure that the system remains at the forefront of event management technology, providing unparalleled value to organizers and attendees alike.</a:t>
            </a:r>
            <a:endParaRPr lang="en-US" sz="1450" dirty="0"/>
          </a:p>
        </p:txBody>
      </p:sp>
      <p:pic>
        <p:nvPicPr>
          <p:cNvPr id="25" name="Picture 24"/>
          <p:cNvPicPr/>
          <p:nvPr/>
        </p:nvPicPr>
        <p:blipFill>
          <a:blip r:embed="rId19"/>
          <a:stretch>
            <a:fillRect/>
          </a:stretch>
        </p:blipFill>
        <p:spPr>
          <a:xfrm>
            <a:off x="10905808" y="-317"/>
            <a:ext cx="3724275" cy="12287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301954"/>
            <a:ext cx="10026491" cy="708779"/>
          </a:xfrm>
          <a:prstGeom prst="rect">
            <a:avLst/>
          </a:prstGeom>
          <a:noFill/>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System Overview and Specifications</a:t>
            </a:r>
            <a:endParaRPr lang="en-US" sz="4450" dirty="0"/>
          </a:p>
        </p:txBody>
      </p:sp>
      <p:sp>
        <p:nvSpPr>
          <p:cNvPr id="3" name="Text 1"/>
          <p:cNvSpPr/>
          <p:nvPr/>
        </p:nvSpPr>
        <p:spPr>
          <a:xfrm>
            <a:off x="793790" y="3577709"/>
            <a:ext cx="3469362" cy="354330"/>
          </a:xfrm>
          <a:prstGeom prst="rect">
            <a:avLst/>
          </a:prstGeom>
          <a:noFill/>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Hardware Requirements</a:t>
            </a:r>
            <a:endParaRPr lang="en-US" sz="2200" dirty="0"/>
          </a:p>
        </p:txBody>
      </p:sp>
      <p:sp>
        <p:nvSpPr>
          <p:cNvPr id="4" name="Text 2"/>
          <p:cNvSpPr/>
          <p:nvPr/>
        </p:nvSpPr>
        <p:spPr>
          <a:xfrm>
            <a:off x="793790" y="4158853"/>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Processor: Intel 3</a:t>
            </a:r>
            <a:endParaRPr lang="en-US" sz="1750" dirty="0"/>
          </a:p>
        </p:txBody>
      </p:sp>
      <p:sp>
        <p:nvSpPr>
          <p:cNvPr id="5" name="Text 3"/>
          <p:cNvSpPr/>
          <p:nvPr/>
        </p:nvSpPr>
        <p:spPr>
          <a:xfrm>
            <a:off x="793790" y="4601051"/>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Installed memory (RAM): 4 GB</a:t>
            </a:r>
            <a:endParaRPr lang="en-US" sz="1750" dirty="0"/>
          </a:p>
        </p:txBody>
      </p:sp>
      <p:sp>
        <p:nvSpPr>
          <p:cNvPr id="6" name="Text 4"/>
          <p:cNvSpPr/>
          <p:nvPr/>
        </p:nvSpPr>
        <p:spPr>
          <a:xfrm>
            <a:off x="793790" y="5043249"/>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Hard Disk: 500 GB</a:t>
            </a:r>
            <a:endParaRPr lang="en-US" sz="1750" dirty="0"/>
          </a:p>
        </p:txBody>
      </p:sp>
      <p:sp>
        <p:nvSpPr>
          <p:cNvPr id="7" name="Text 5"/>
          <p:cNvSpPr/>
          <p:nvPr/>
        </p:nvSpPr>
        <p:spPr>
          <a:xfrm>
            <a:off x="793790" y="5485448"/>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Operating System: Windows </a:t>
            </a:r>
            <a:r>
              <a:rPr lang="en-US" sz="1750" dirty="0" smtClean="0">
                <a:solidFill>
                  <a:srgbClr val="746558"/>
                </a:solidFill>
                <a:latin typeface="Gelasio" pitchFamily="34" charset="0"/>
                <a:ea typeface="Gelasio" pitchFamily="34" charset="-122"/>
                <a:cs typeface="Gelasio" pitchFamily="34" charset="-120"/>
              </a:rPr>
              <a:t>10 </a:t>
            </a:r>
            <a:r>
              <a:rPr lang="en-US" sz="1750" dirty="0">
                <a:solidFill>
                  <a:srgbClr val="746558"/>
                </a:solidFill>
                <a:latin typeface="Gelasio" pitchFamily="34" charset="0"/>
                <a:ea typeface="Gelasio" pitchFamily="34" charset="-122"/>
                <a:cs typeface="Gelasio" pitchFamily="34" charset="-120"/>
              </a:rPr>
              <a:t>- 64 bit</a:t>
            </a:r>
            <a:endParaRPr lang="en-US" sz="1750" dirty="0"/>
          </a:p>
        </p:txBody>
      </p:sp>
      <p:sp>
        <p:nvSpPr>
          <p:cNvPr id="8" name="Text 6"/>
          <p:cNvSpPr/>
          <p:nvPr/>
        </p:nvSpPr>
        <p:spPr>
          <a:xfrm>
            <a:off x="7599521" y="3577709"/>
            <a:ext cx="3301841" cy="354330"/>
          </a:xfrm>
          <a:prstGeom prst="rect">
            <a:avLst/>
          </a:prstGeom>
          <a:noFill/>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Software Requirements</a:t>
            </a:r>
            <a:endParaRPr lang="en-US" sz="2200" dirty="0"/>
          </a:p>
        </p:txBody>
      </p:sp>
      <p:sp>
        <p:nvSpPr>
          <p:cNvPr id="9" name="Text 7"/>
          <p:cNvSpPr/>
          <p:nvPr/>
        </p:nvSpPr>
        <p:spPr>
          <a:xfrm>
            <a:off x="7599521" y="4158853"/>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Front End: React JS, CSS3, Bootstrap</a:t>
            </a:r>
            <a:endParaRPr lang="en-US" sz="1750" dirty="0"/>
          </a:p>
        </p:txBody>
      </p:sp>
      <p:sp>
        <p:nvSpPr>
          <p:cNvPr id="10" name="Text 8"/>
          <p:cNvSpPr/>
          <p:nvPr/>
        </p:nvSpPr>
        <p:spPr>
          <a:xfrm>
            <a:off x="7599521" y="4601051"/>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Back End: Express JS, Node JS</a:t>
            </a:r>
            <a:endParaRPr lang="en-US" sz="1750" dirty="0"/>
          </a:p>
        </p:txBody>
      </p:sp>
      <p:sp>
        <p:nvSpPr>
          <p:cNvPr id="11" name="Text 9"/>
          <p:cNvSpPr/>
          <p:nvPr/>
        </p:nvSpPr>
        <p:spPr>
          <a:xfrm>
            <a:off x="7599521" y="5043249"/>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Database: MongoDB</a:t>
            </a:r>
            <a:endParaRPr lang="en-US" sz="1750" dirty="0"/>
          </a:p>
        </p:txBody>
      </p:sp>
      <p:sp>
        <p:nvSpPr>
          <p:cNvPr id="12" name="Text 10"/>
          <p:cNvSpPr/>
          <p:nvPr/>
        </p:nvSpPr>
        <p:spPr>
          <a:xfrm>
            <a:off x="7599521" y="5485448"/>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Tools: Visual Studio Code</a:t>
            </a:r>
            <a:endParaRPr lang="en-US" sz="1750" dirty="0"/>
          </a:p>
        </p:txBody>
      </p:sp>
      <p:pic>
        <p:nvPicPr>
          <p:cNvPr id="13" name="Picture 12"/>
          <p:cNvPicPr/>
          <p:nvPr/>
        </p:nvPicPr>
        <p:blipFill>
          <a:blip r:embed="rId1"/>
          <a:stretch>
            <a:fillRect/>
          </a:stretch>
        </p:blipFill>
        <p:spPr>
          <a:xfrm>
            <a:off x="10905808" y="-317"/>
            <a:ext cx="3724275" cy="122872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14630400" cy="1853089"/>
          </a:xfrm>
          <a:prstGeom prst="rect">
            <a:avLst/>
          </a:prstGeom>
        </p:spPr>
      </p:pic>
      <p:sp>
        <p:nvSpPr>
          <p:cNvPr id="3" name="Text 0"/>
          <p:cNvSpPr/>
          <p:nvPr/>
        </p:nvSpPr>
        <p:spPr>
          <a:xfrm>
            <a:off x="518874" y="2261473"/>
            <a:ext cx="3706177" cy="463272"/>
          </a:xfrm>
          <a:prstGeom prst="rect">
            <a:avLst/>
          </a:prstGeom>
          <a:noFill/>
        </p:spPr>
        <p:txBody>
          <a:bodyPr wrap="none" lIns="0" tIns="0" rIns="0" bIns="0" rtlCol="0" anchor="t"/>
          <a:lstStyle/>
          <a:p>
            <a:pPr marL="0" indent="0">
              <a:lnSpc>
                <a:spcPts val="3600"/>
              </a:lnSpc>
              <a:buNone/>
            </a:pPr>
            <a:r>
              <a:rPr lang="en-US" sz="2900" dirty="0">
                <a:solidFill>
                  <a:srgbClr val="484237"/>
                </a:solidFill>
                <a:latin typeface="Gelasio Semi Bold" pitchFamily="34" charset="0"/>
                <a:ea typeface="Gelasio Semi Bold" pitchFamily="34" charset="-122"/>
                <a:cs typeface="Gelasio Semi Bold" pitchFamily="34" charset="-120"/>
              </a:rPr>
              <a:t>System Modules</a:t>
            </a:r>
            <a:endParaRPr lang="en-US" sz="2900" dirty="0"/>
          </a:p>
        </p:txBody>
      </p:sp>
      <p:pic>
        <p:nvPicPr>
          <p:cNvPr id="4" name="Image 1" descr="preencoded.png"/>
          <p:cNvPicPr>
            <a:picLocks noChangeAspect="1"/>
          </p:cNvPicPr>
          <p:nvPr/>
        </p:nvPicPr>
        <p:blipFill>
          <a:blip r:embed="rId2"/>
          <a:stretch>
            <a:fillRect/>
          </a:stretch>
        </p:blipFill>
        <p:spPr>
          <a:xfrm>
            <a:off x="518874" y="2947035"/>
            <a:ext cx="741164" cy="1721048"/>
          </a:xfrm>
          <a:prstGeom prst="rect">
            <a:avLst/>
          </a:prstGeom>
        </p:spPr>
      </p:pic>
      <p:sp>
        <p:nvSpPr>
          <p:cNvPr id="5" name="Text 1"/>
          <p:cNvSpPr/>
          <p:nvPr/>
        </p:nvSpPr>
        <p:spPr>
          <a:xfrm>
            <a:off x="1482328" y="3095268"/>
            <a:ext cx="1925360" cy="231577"/>
          </a:xfrm>
          <a:prstGeom prst="rect">
            <a:avLst/>
          </a:prstGeom>
          <a:noFill/>
        </p:spPr>
        <p:txBody>
          <a:bodyPr wrap="none" lIns="0" tIns="0" rIns="0" bIns="0" rtlCol="0" anchor="t"/>
          <a:lstStyle/>
          <a:p>
            <a:pPr marL="0" indent="0" algn="l">
              <a:lnSpc>
                <a:spcPts val="1800"/>
              </a:lnSpc>
              <a:buNone/>
            </a:pPr>
            <a:r>
              <a:rPr lang="en-US" sz="2000" dirty="0">
                <a:solidFill>
                  <a:srgbClr val="484237"/>
                </a:solidFill>
                <a:latin typeface="Gelasio Semi Bold" pitchFamily="34" charset="0"/>
                <a:ea typeface="Gelasio Semi Bold" pitchFamily="34" charset="-122"/>
                <a:cs typeface="Gelasio Semi Bold" pitchFamily="34" charset="-120"/>
              </a:rPr>
              <a:t>Event Admin</a:t>
            </a:r>
            <a:r>
              <a:rPr lang="en-US" sz="1100" b="1" dirty="0">
                <a:solidFill>
                  <a:srgbClr val="746558"/>
                </a:solidFill>
                <a:latin typeface="Gelasio Semi Bold" pitchFamily="34" charset="0"/>
                <a:ea typeface="Gelasio Semi Bold" pitchFamily="34" charset="-122"/>
                <a:cs typeface="Gelasio Semi Bold" pitchFamily="34" charset="-120"/>
              </a:rPr>
              <a:t> </a:t>
            </a:r>
            <a:r>
              <a:rPr lang="en-US" dirty="0">
                <a:solidFill>
                  <a:srgbClr val="484237"/>
                </a:solidFill>
                <a:latin typeface="Gelasio Semi Bold" pitchFamily="34" charset="0"/>
                <a:ea typeface="Gelasio Semi Bold" pitchFamily="34" charset="-122"/>
                <a:cs typeface="Gelasio Semi Bold" pitchFamily="34" charset="-120"/>
              </a:rPr>
              <a:t>Module</a:t>
            </a:r>
            <a:endParaRPr lang="en-US" sz="2000" dirty="0">
              <a:solidFill>
                <a:srgbClr val="484237"/>
              </a:solidFill>
              <a:latin typeface="Gelasio Semi Bold" pitchFamily="34" charset="0"/>
              <a:ea typeface="Gelasio Semi Bold" pitchFamily="34" charset="-122"/>
              <a:cs typeface="Gelasio Semi Bold" pitchFamily="34" charset="-120"/>
            </a:endParaRPr>
          </a:p>
        </p:txBody>
      </p:sp>
      <p:sp>
        <p:nvSpPr>
          <p:cNvPr id="6" name="Text 2"/>
          <p:cNvSpPr/>
          <p:nvPr/>
        </p:nvSpPr>
        <p:spPr>
          <a:xfrm>
            <a:off x="1482328" y="3415784"/>
            <a:ext cx="12629198" cy="237173"/>
          </a:xfrm>
          <a:prstGeom prst="rect">
            <a:avLst/>
          </a:prstGeom>
          <a:noFill/>
        </p:spPr>
        <p:txBody>
          <a:bodyPr wrap="none" lIns="0" tIns="0" rIns="0" bIns="0" rtlCol="0" anchor="t"/>
          <a:lstStyle/>
          <a:p>
            <a:pPr marL="342900" indent="-342900" algn="l">
              <a:lnSpc>
                <a:spcPts val="1850"/>
              </a:lnSpc>
              <a:buSzPct val="100000"/>
              <a:buChar char="•"/>
            </a:pPr>
            <a:r>
              <a:rPr lang="en-US" sz="1600" dirty="0">
                <a:solidFill>
                  <a:srgbClr val="746558"/>
                </a:solidFill>
                <a:latin typeface="Gelasio" pitchFamily="34" charset="0"/>
                <a:ea typeface="Gelasio" pitchFamily="34" charset="-122"/>
                <a:cs typeface="Gelasio" pitchFamily="34" charset="-120"/>
              </a:rPr>
              <a:t>Registration and Login</a:t>
            </a:r>
            <a:endParaRPr lang="en-US" sz="1600" dirty="0"/>
          </a:p>
        </p:txBody>
      </p:sp>
      <p:sp>
        <p:nvSpPr>
          <p:cNvPr id="7" name="Text 3"/>
          <p:cNvSpPr/>
          <p:nvPr/>
        </p:nvSpPr>
        <p:spPr>
          <a:xfrm>
            <a:off x="1482328" y="3704749"/>
            <a:ext cx="12629198" cy="237173"/>
          </a:xfrm>
          <a:prstGeom prst="rect">
            <a:avLst/>
          </a:prstGeom>
          <a:noFill/>
        </p:spPr>
        <p:txBody>
          <a:bodyPr wrap="none" lIns="0" tIns="0" rIns="0" bIns="0" rtlCol="0" anchor="t"/>
          <a:lstStyle/>
          <a:p>
            <a:pPr marL="342900" indent="-342900" algn="l">
              <a:lnSpc>
                <a:spcPts val="1850"/>
              </a:lnSpc>
              <a:buSzPct val="100000"/>
              <a:buChar char="•"/>
            </a:pPr>
            <a:r>
              <a:rPr lang="en-US" sz="1600" dirty="0">
                <a:solidFill>
                  <a:srgbClr val="746558"/>
                </a:solidFill>
                <a:latin typeface="Gelasio" pitchFamily="34" charset="0"/>
                <a:ea typeface="Gelasio" pitchFamily="34" charset="-122"/>
                <a:cs typeface="Gelasio" pitchFamily="34" charset="-120"/>
              </a:rPr>
              <a:t>Create and manage event details</a:t>
            </a:r>
            <a:endParaRPr lang="en-US" sz="1600" dirty="0"/>
          </a:p>
        </p:txBody>
      </p:sp>
      <p:sp>
        <p:nvSpPr>
          <p:cNvPr id="8" name="Text 4"/>
          <p:cNvSpPr/>
          <p:nvPr/>
        </p:nvSpPr>
        <p:spPr>
          <a:xfrm>
            <a:off x="1482328" y="3993713"/>
            <a:ext cx="12629198" cy="237173"/>
          </a:xfrm>
          <a:prstGeom prst="rect">
            <a:avLst/>
          </a:prstGeom>
          <a:noFill/>
        </p:spPr>
        <p:txBody>
          <a:bodyPr wrap="none" lIns="0" tIns="0" rIns="0" bIns="0" rtlCol="0" anchor="t"/>
          <a:lstStyle/>
          <a:p>
            <a:pPr marL="342900" indent="-342900" algn="l">
              <a:lnSpc>
                <a:spcPts val="1850"/>
              </a:lnSpc>
              <a:buSzPct val="100000"/>
              <a:buChar char="•"/>
            </a:pPr>
            <a:r>
              <a:rPr lang="en-US" sz="1600" dirty="0">
                <a:solidFill>
                  <a:srgbClr val="746558"/>
                </a:solidFill>
                <a:latin typeface="Gelasio" pitchFamily="34" charset="0"/>
                <a:ea typeface="Gelasio" pitchFamily="34" charset="-122"/>
                <a:cs typeface="Gelasio" pitchFamily="34" charset="-120"/>
              </a:rPr>
              <a:t>Manage ticket availability</a:t>
            </a:r>
            <a:endParaRPr lang="en-US" sz="1600" dirty="0"/>
          </a:p>
        </p:txBody>
      </p:sp>
      <p:sp>
        <p:nvSpPr>
          <p:cNvPr id="9" name="Text 5"/>
          <p:cNvSpPr/>
          <p:nvPr/>
        </p:nvSpPr>
        <p:spPr>
          <a:xfrm>
            <a:off x="1482328" y="4282678"/>
            <a:ext cx="12629198" cy="237173"/>
          </a:xfrm>
          <a:prstGeom prst="rect">
            <a:avLst/>
          </a:prstGeom>
          <a:noFill/>
        </p:spPr>
        <p:txBody>
          <a:bodyPr wrap="none" lIns="0" tIns="0" rIns="0" bIns="0" rtlCol="0" anchor="t"/>
          <a:lstStyle/>
          <a:p>
            <a:pPr marL="342900" indent="-342900" algn="l">
              <a:lnSpc>
                <a:spcPts val="1850"/>
              </a:lnSpc>
              <a:buSzPct val="100000"/>
              <a:buChar char="•"/>
            </a:pPr>
            <a:r>
              <a:rPr lang="en-US" sz="1600" dirty="0">
                <a:solidFill>
                  <a:srgbClr val="746558"/>
                </a:solidFill>
                <a:latin typeface="Gelasio" pitchFamily="34" charset="0"/>
                <a:ea typeface="Gelasio" pitchFamily="34" charset="-122"/>
                <a:cs typeface="Gelasio" pitchFamily="34" charset="-120"/>
              </a:rPr>
              <a:t>View booking details and feedback</a:t>
            </a:r>
            <a:endParaRPr lang="en-US" sz="1600" dirty="0"/>
          </a:p>
        </p:txBody>
      </p:sp>
      <p:pic>
        <p:nvPicPr>
          <p:cNvPr id="10" name="Image 2" descr="preencoded.png"/>
          <p:cNvPicPr>
            <a:picLocks noChangeAspect="1"/>
          </p:cNvPicPr>
          <p:nvPr/>
        </p:nvPicPr>
        <p:blipFill>
          <a:blip r:embed="rId3"/>
          <a:stretch>
            <a:fillRect/>
          </a:stretch>
        </p:blipFill>
        <p:spPr>
          <a:xfrm>
            <a:off x="518874" y="4668083"/>
            <a:ext cx="741164" cy="1721048"/>
          </a:xfrm>
          <a:prstGeom prst="rect">
            <a:avLst/>
          </a:prstGeom>
        </p:spPr>
      </p:pic>
      <p:sp>
        <p:nvSpPr>
          <p:cNvPr id="11" name="Text 6"/>
          <p:cNvSpPr/>
          <p:nvPr/>
        </p:nvSpPr>
        <p:spPr>
          <a:xfrm>
            <a:off x="1482328" y="4816316"/>
            <a:ext cx="1853089" cy="231577"/>
          </a:xfrm>
          <a:prstGeom prst="rect">
            <a:avLst/>
          </a:prstGeom>
          <a:noFill/>
        </p:spPr>
        <p:txBody>
          <a:bodyPr wrap="none" lIns="0" tIns="0" rIns="0" bIns="0" rtlCol="0" anchor="t"/>
          <a:lstStyle/>
          <a:p>
            <a:pPr marL="0" indent="0" algn="l">
              <a:lnSpc>
                <a:spcPts val="1800"/>
              </a:lnSpc>
              <a:buNone/>
            </a:pPr>
            <a:r>
              <a:rPr lang="en-US" sz="2000" dirty="0">
                <a:solidFill>
                  <a:srgbClr val="484237"/>
                </a:solidFill>
                <a:latin typeface="Gelasio Semi Bold" pitchFamily="34" charset="0"/>
                <a:ea typeface="Gelasio Semi Bold" pitchFamily="34" charset="-122"/>
                <a:cs typeface="Gelasio Semi Bold" pitchFamily="34" charset="-120"/>
              </a:rPr>
              <a:t>User Module</a:t>
            </a:r>
            <a:endParaRPr lang="en-US" sz="2000" dirty="0">
              <a:solidFill>
                <a:srgbClr val="484237"/>
              </a:solidFill>
              <a:latin typeface="Gelasio Semi Bold" pitchFamily="34" charset="0"/>
              <a:ea typeface="Gelasio Semi Bold" pitchFamily="34" charset="-122"/>
              <a:cs typeface="Gelasio Semi Bold" pitchFamily="34" charset="-120"/>
            </a:endParaRPr>
          </a:p>
        </p:txBody>
      </p:sp>
      <p:sp>
        <p:nvSpPr>
          <p:cNvPr id="12" name="Text 7"/>
          <p:cNvSpPr/>
          <p:nvPr/>
        </p:nvSpPr>
        <p:spPr>
          <a:xfrm>
            <a:off x="1482328" y="5136833"/>
            <a:ext cx="12629198" cy="237173"/>
          </a:xfrm>
          <a:prstGeom prst="rect">
            <a:avLst/>
          </a:prstGeom>
          <a:noFill/>
        </p:spPr>
        <p:txBody>
          <a:bodyPr wrap="none" lIns="0" tIns="0" rIns="0" bIns="0" rtlCol="0" anchor="t"/>
          <a:lstStyle/>
          <a:p>
            <a:pPr marL="342900" indent="-342900" algn="l">
              <a:lnSpc>
                <a:spcPts val="1850"/>
              </a:lnSpc>
              <a:buSzPct val="100000"/>
              <a:buChar char="•"/>
            </a:pPr>
            <a:r>
              <a:rPr lang="en-US" sz="1600" dirty="0">
                <a:solidFill>
                  <a:srgbClr val="746558"/>
                </a:solidFill>
                <a:latin typeface="Gelasio" pitchFamily="34" charset="0"/>
                <a:ea typeface="Gelasio" pitchFamily="34" charset="-122"/>
                <a:cs typeface="Gelasio" pitchFamily="34" charset="-120"/>
              </a:rPr>
              <a:t>Registration and Login</a:t>
            </a:r>
            <a:endParaRPr lang="en-US" sz="1600" dirty="0"/>
          </a:p>
        </p:txBody>
      </p:sp>
      <p:sp>
        <p:nvSpPr>
          <p:cNvPr id="13" name="Text 8"/>
          <p:cNvSpPr/>
          <p:nvPr/>
        </p:nvSpPr>
        <p:spPr>
          <a:xfrm>
            <a:off x="1482328" y="5425797"/>
            <a:ext cx="12629198" cy="237173"/>
          </a:xfrm>
          <a:prstGeom prst="rect">
            <a:avLst/>
          </a:prstGeom>
          <a:noFill/>
        </p:spPr>
        <p:txBody>
          <a:bodyPr wrap="none" lIns="0" tIns="0" rIns="0" bIns="0" rtlCol="0" anchor="t"/>
          <a:lstStyle/>
          <a:p>
            <a:pPr marL="342900" indent="-342900" algn="l">
              <a:lnSpc>
                <a:spcPts val="1850"/>
              </a:lnSpc>
              <a:buSzPct val="100000"/>
              <a:buChar char="•"/>
            </a:pPr>
            <a:r>
              <a:rPr lang="en-US" sz="1600" dirty="0">
                <a:solidFill>
                  <a:srgbClr val="746558"/>
                </a:solidFill>
                <a:latin typeface="Gelasio" pitchFamily="34" charset="0"/>
                <a:ea typeface="Gelasio" pitchFamily="34" charset="-122"/>
                <a:cs typeface="Gelasio" pitchFamily="34" charset="-120"/>
              </a:rPr>
              <a:t>Search events and check ticket availability</a:t>
            </a:r>
            <a:endParaRPr lang="en-US" sz="1600" dirty="0"/>
          </a:p>
        </p:txBody>
      </p:sp>
      <p:sp>
        <p:nvSpPr>
          <p:cNvPr id="14" name="Text 9"/>
          <p:cNvSpPr/>
          <p:nvPr/>
        </p:nvSpPr>
        <p:spPr>
          <a:xfrm>
            <a:off x="1482328" y="5714762"/>
            <a:ext cx="12629198" cy="237173"/>
          </a:xfrm>
          <a:prstGeom prst="rect">
            <a:avLst/>
          </a:prstGeom>
          <a:noFill/>
        </p:spPr>
        <p:txBody>
          <a:bodyPr wrap="none" lIns="0" tIns="0" rIns="0" bIns="0" rtlCol="0" anchor="t"/>
          <a:lstStyle/>
          <a:p>
            <a:pPr marL="342900" indent="-342900" algn="l">
              <a:lnSpc>
                <a:spcPts val="1850"/>
              </a:lnSpc>
              <a:buSzPct val="100000"/>
              <a:buChar char="•"/>
            </a:pPr>
            <a:r>
              <a:rPr lang="en-US" sz="1600" dirty="0">
                <a:solidFill>
                  <a:srgbClr val="746558"/>
                </a:solidFill>
                <a:latin typeface="Gelasio" pitchFamily="34" charset="0"/>
                <a:ea typeface="Gelasio" pitchFamily="34" charset="-122"/>
                <a:cs typeface="Gelasio" pitchFamily="34" charset="-120"/>
              </a:rPr>
              <a:t>Make bookings and view booking history</a:t>
            </a:r>
            <a:endParaRPr lang="en-US" sz="1600" dirty="0"/>
          </a:p>
        </p:txBody>
      </p:sp>
      <p:sp>
        <p:nvSpPr>
          <p:cNvPr id="15" name="Text 10"/>
          <p:cNvSpPr/>
          <p:nvPr/>
        </p:nvSpPr>
        <p:spPr>
          <a:xfrm>
            <a:off x="1482328" y="6003727"/>
            <a:ext cx="12629198" cy="237173"/>
          </a:xfrm>
          <a:prstGeom prst="rect">
            <a:avLst/>
          </a:prstGeom>
          <a:noFill/>
        </p:spPr>
        <p:txBody>
          <a:bodyPr wrap="none" lIns="0" tIns="0" rIns="0" bIns="0" rtlCol="0" anchor="t"/>
          <a:lstStyle/>
          <a:p>
            <a:pPr marL="342900" indent="-342900" algn="l">
              <a:lnSpc>
                <a:spcPts val="1850"/>
              </a:lnSpc>
              <a:buSzPct val="100000"/>
              <a:buChar char="•"/>
            </a:pPr>
            <a:r>
              <a:rPr lang="en-US" sz="1600" dirty="0">
                <a:solidFill>
                  <a:srgbClr val="746558"/>
                </a:solidFill>
                <a:latin typeface="Gelasio" pitchFamily="34" charset="0"/>
                <a:ea typeface="Gelasio" pitchFamily="34" charset="-122"/>
                <a:cs typeface="Gelasio" pitchFamily="34" charset="-120"/>
              </a:rPr>
              <a:t>Manage profile</a:t>
            </a:r>
            <a:endParaRPr lang="en-US" sz="1600" dirty="0"/>
          </a:p>
        </p:txBody>
      </p:sp>
      <p:pic>
        <p:nvPicPr>
          <p:cNvPr id="21" name="Picture 20"/>
          <p:cNvPicPr/>
          <p:nvPr/>
        </p:nvPicPr>
        <p:blipFill>
          <a:blip r:embed="rId4"/>
          <a:stretch>
            <a:fillRect/>
          </a:stretch>
        </p:blipFill>
        <p:spPr>
          <a:xfrm>
            <a:off x="10905808" y="-317"/>
            <a:ext cx="3724275" cy="12287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5667" y="1735415"/>
            <a:ext cx="7147203" cy="633651"/>
          </a:xfrm>
          <a:prstGeom prst="rect">
            <a:avLst/>
          </a:prstGeom>
          <a:noFill/>
        </p:spPr>
        <p:txBody>
          <a:bodyPr wrap="none" lIns="0" tIns="0" rIns="0" bIns="0" rtlCol="0" anchor="t"/>
          <a:lstStyle/>
          <a:p>
            <a:pPr marL="0" indent="0">
              <a:lnSpc>
                <a:spcPts val="4950"/>
              </a:lnSpc>
              <a:buNone/>
            </a:pPr>
            <a:r>
              <a:rPr lang="en-US" sz="3950" dirty="0">
                <a:solidFill>
                  <a:srgbClr val="484237"/>
                </a:solidFill>
                <a:latin typeface="Gelasio Semi Bold" pitchFamily="34" charset="0"/>
                <a:ea typeface="Gelasio Semi Bold" pitchFamily="34" charset="-122"/>
                <a:cs typeface="Gelasio Semi Bold" pitchFamily="34" charset="-120"/>
              </a:rPr>
              <a:t>Event Admin Module Details</a:t>
            </a:r>
            <a:endParaRPr lang="en-US" sz="3950" dirty="0"/>
          </a:p>
        </p:txBody>
      </p:sp>
      <p:sp>
        <p:nvSpPr>
          <p:cNvPr id="4" name="Shape 1"/>
          <p:cNvSpPr/>
          <p:nvPr/>
        </p:nvSpPr>
        <p:spPr>
          <a:xfrm>
            <a:off x="6194862" y="2792690"/>
            <a:ext cx="354806" cy="354806"/>
          </a:xfrm>
          <a:prstGeom prst="roundRect">
            <a:avLst>
              <a:gd name="adj" fmla="val 8574"/>
            </a:avLst>
          </a:prstGeom>
          <a:solidFill>
            <a:srgbClr val="EEE8DD"/>
          </a:solidFill>
        </p:spPr>
      </p:sp>
      <p:sp>
        <p:nvSpPr>
          <p:cNvPr id="5" name="Text 2"/>
          <p:cNvSpPr/>
          <p:nvPr/>
        </p:nvSpPr>
        <p:spPr>
          <a:xfrm>
            <a:off x="6673691" y="2741255"/>
            <a:ext cx="3203377" cy="633651"/>
          </a:xfrm>
          <a:prstGeom prst="rect">
            <a:avLst/>
          </a:prstGeom>
          <a:noFill/>
        </p:spPr>
        <p:txBody>
          <a:bodyPr wrap="square" lIns="0" tIns="0" rIns="0" bIns="0" rtlCol="0" anchor="t"/>
          <a:lstStyle/>
          <a:p>
            <a:pPr marL="0" indent="0">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Event Creation and Management</a:t>
            </a:r>
            <a:endParaRPr lang="en-US" sz="1950" dirty="0"/>
          </a:p>
        </p:txBody>
      </p:sp>
      <p:sp>
        <p:nvSpPr>
          <p:cNvPr id="6" name="Text 3"/>
          <p:cNvSpPr/>
          <p:nvPr/>
        </p:nvSpPr>
        <p:spPr>
          <a:xfrm>
            <a:off x="6673691" y="3496469"/>
            <a:ext cx="3203377" cy="1621631"/>
          </a:xfrm>
          <a:prstGeom prst="rect">
            <a:avLst/>
          </a:prstGeom>
          <a:noFill/>
        </p:spPr>
        <p:txBody>
          <a:bodyPr wrap="square" lIns="0" tIns="0" rIns="0" bIns="0" rtlCol="0" anchor="t"/>
          <a:lstStyle/>
          <a:p>
            <a:pPr marL="0" indent="0">
              <a:lnSpc>
                <a:spcPts val="2550"/>
              </a:lnSpc>
              <a:buNone/>
            </a:pPr>
            <a:r>
              <a:rPr lang="en-US" sz="1550" dirty="0">
                <a:solidFill>
                  <a:srgbClr val="746558"/>
                </a:solidFill>
                <a:latin typeface="Gelasio" pitchFamily="34" charset="0"/>
                <a:ea typeface="Gelasio" pitchFamily="34" charset="-122"/>
                <a:cs typeface="Gelasio" pitchFamily="34" charset="-120"/>
              </a:rPr>
              <a:t>Event owners can create detailed event listings including name, type, description, location, images, and price range. They can also update or delete events as needed.</a:t>
            </a:r>
            <a:endParaRPr lang="en-US" sz="1550" dirty="0"/>
          </a:p>
        </p:txBody>
      </p:sp>
      <p:sp>
        <p:nvSpPr>
          <p:cNvPr id="7" name="Shape 4"/>
          <p:cNvSpPr/>
          <p:nvPr/>
        </p:nvSpPr>
        <p:spPr>
          <a:xfrm>
            <a:off x="10159841" y="2830790"/>
            <a:ext cx="354806" cy="354806"/>
          </a:xfrm>
          <a:prstGeom prst="roundRect">
            <a:avLst>
              <a:gd name="adj" fmla="val 8574"/>
            </a:avLst>
          </a:prstGeom>
          <a:solidFill>
            <a:srgbClr val="EEE8DD"/>
          </a:solidFill>
        </p:spPr>
      </p:sp>
      <p:sp>
        <p:nvSpPr>
          <p:cNvPr id="8" name="Text 5"/>
          <p:cNvSpPr/>
          <p:nvPr/>
        </p:nvSpPr>
        <p:spPr>
          <a:xfrm>
            <a:off x="10648196" y="2830790"/>
            <a:ext cx="2534960" cy="316825"/>
          </a:xfrm>
          <a:prstGeom prst="rect">
            <a:avLst/>
          </a:prstGeom>
          <a:noFill/>
        </p:spPr>
        <p:txBody>
          <a:bodyPr wrap="none" lIns="0" tIns="0" rIns="0" bIns="0" rtlCol="0" anchor="t"/>
          <a:lstStyle/>
          <a:p>
            <a:pPr marL="0" indent="0">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Ticket Management</a:t>
            </a:r>
            <a:endParaRPr lang="en-US" sz="1950" dirty="0"/>
          </a:p>
        </p:txBody>
      </p:sp>
      <p:sp>
        <p:nvSpPr>
          <p:cNvPr id="9" name="Text 6"/>
          <p:cNvSpPr/>
          <p:nvPr/>
        </p:nvSpPr>
        <p:spPr>
          <a:xfrm>
            <a:off x="10648196" y="3496508"/>
            <a:ext cx="3203377" cy="1621631"/>
          </a:xfrm>
          <a:prstGeom prst="rect">
            <a:avLst/>
          </a:prstGeom>
          <a:noFill/>
        </p:spPr>
        <p:txBody>
          <a:bodyPr wrap="square" lIns="0" tIns="0" rIns="0" bIns="0" rtlCol="0" anchor="t"/>
          <a:lstStyle/>
          <a:p>
            <a:pPr marL="0" indent="0">
              <a:lnSpc>
                <a:spcPts val="2550"/>
              </a:lnSpc>
              <a:buNone/>
            </a:pPr>
            <a:r>
              <a:rPr lang="en-US" sz="1550" dirty="0">
                <a:solidFill>
                  <a:srgbClr val="746558"/>
                </a:solidFill>
                <a:latin typeface="Gelasio" pitchFamily="34" charset="0"/>
                <a:ea typeface="Gelasio" pitchFamily="34" charset="-122"/>
                <a:cs typeface="Gelasio" pitchFamily="34" charset="-120"/>
              </a:rPr>
              <a:t>Create and manage ticket availability, including type, price, and number of seats. Owners can update or delete ticket options to reflect changes in availability.</a:t>
            </a:r>
            <a:endParaRPr lang="en-US" sz="1550" dirty="0"/>
          </a:p>
        </p:txBody>
      </p:sp>
      <p:sp>
        <p:nvSpPr>
          <p:cNvPr id="10" name="Shape 7"/>
          <p:cNvSpPr/>
          <p:nvPr/>
        </p:nvSpPr>
        <p:spPr>
          <a:xfrm>
            <a:off x="6195497" y="5593437"/>
            <a:ext cx="354806" cy="354806"/>
          </a:xfrm>
          <a:prstGeom prst="roundRect">
            <a:avLst>
              <a:gd name="adj" fmla="val 8574"/>
            </a:avLst>
          </a:prstGeom>
          <a:solidFill>
            <a:srgbClr val="EEE8DD"/>
          </a:solidFill>
        </p:spPr>
      </p:sp>
      <p:sp>
        <p:nvSpPr>
          <p:cNvPr id="11" name="Text 8"/>
          <p:cNvSpPr/>
          <p:nvPr/>
        </p:nvSpPr>
        <p:spPr>
          <a:xfrm>
            <a:off x="6753066" y="5531207"/>
            <a:ext cx="3203377" cy="633651"/>
          </a:xfrm>
          <a:prstGeom prst="rect">
            <a:avLst/>
          </a:prstGeom>
          <a:noFill/>
        </p:spPr>
        <p:txBody>
          <a:bodyPr wrap="square" lIns="0" tIns="0" rIns="0" bIns="0" rtlCol="0" anchor="t"/>
          <a:lstStyle/>
          <a:p>
            <a:pPr marL="0" indent="0">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Booking and Feedback Overview</a:t>
            </a:r>
            <a:endParaRPr lang="en-US" sz="1950" dirty="0"/>
          </a:p>
        </p:txBody>
      </p:sp>
      <p:sp>
        <p:nvSpPr>
          <p:cNvPr id="12" name="Text 9"/>
          <p:cNvSpPr/>
          <p:nvPr/>
        </p:nvSpPr>
        <p:spPr>
          <a:xfrm>
            <a:off x="6753701" y="6367066"/>
            <a:ext cx="3203377" cy="1297305"/>
          </a:xfrm>
          <a:prstGeom prst="rect">
            <a:avLst/>
          </a:prstGeom>
          <a:noFill/>
        </p:spPr>
        <p:txBody>
          <a:bodyPr wrap="square" lIns="0" tIns="0" rIns="0" bIns="0" rtlCol="0" anchor="t"/>
          <a:lstStyle/>
          <a:p>
            <a:pPr marL="0" indent="0">
              <a:lnSpc>
                <a:spcPts val="2550"/>
              </a:lnSpc>
              <a:buNone/>
            </a:pPr>
            <a:r>
              <a:rPr lang="en-US" sz="1550" dirty="0">
                <a:solidFill>
                  <a:srgbClr val="746558"/>
                </a:solidFill>
                <a:latin typeface="Gelasio" pitchFamily="34" charset="0"/>
                <a:ea typeface="Gelasio" pitchFamily="34" charset="-122"/>
                <a:cs typeface="Gelasio" pitchFamily="34" charset="-120"/>
              </a:rPr>
              <a:t>Access to view booking details for all events and read feedback provided by attendees, allowing for continuous improvement.</a:t>
            </a:r>
            <a:endParaRPr lang="en-US" sz="1550" dirty="0"/>
          </a:p>
        </p:txBody>
      </p:sp>
      <p:sp>
        <p:nvSpPr>
          <p:cNvPr id="13" name="Shape 10"/>
          <p:cNvSpPr/>
          <p:nvPr/>
        </p:nvSpPr>
        <p:spPr>
          <a:xfrm>
            <a:off x="10293826" y="5593437"/>
            <a:ext cx="354806" cy="354806"/>
          </a:xfrm>
          <a:prstGeom prst="roundRect">
            <a:avLst>
              <a:gd name="adj" fmla="val 8574"/>
            </a:avLst>
          </a:prstGeom>
          <a:solidFill>
            <a:srgbClr val="EEE8DD"/>
          </a:solidFill>
        </p:spPr>
      </p:sp>
      <p:sp>
        <p:nvSpPr>
          <p:cNvPr id="14" name="Text 11"/>
          <p:cNvSpPr/>
          <p:nvPr/>
        </p:nvSpPr>
        <p:spPr>
          <a:xfrm>
            <a:off x="10887591" y="5630902"/>
            <a:ext cx="2545437" cy="316825"/>
          </a:xfrm>
          <a:prstGeom prst="rect">
            <a:avLst/>
          </a:prstGeom>
          <a:noFill/>
        </p:spPr>
        <p:txBody>
          <a:bodyPr wrap="none" lIns="0" tIns="0" rIns="0" bIns="0" rtlCol="0" anchor="t"/>
          <a:lstStyle/>
          <a:p>
            <a:pPr marL="0" indent="0">
              <a:lnSpc>
                <a:spcPts val="2450"/>
              </a:lnSpc>
              <a:buNone/>
            </a:pPr>
            <a:r>
              <a:rPr lang="en-US" sz="1950" dirty="0">
                <a:solidFill>
                  <a:srgbClr val="746558"/>
                </a:solidFill>
                <a:latin typeface="Gelasio Semi Bold" pitchFamily="34" charset="0"/>
                <a:ea typeface="Gelasio Semi Bold" pitchFamily="34" charset="-122"/>
                <a:cs typeface="Gelasio Semi Bold" pitchFamily="34" charset="-120"/>
              </a:rPr>
              <a:t>Profile Management</a:t>
            </a:r>
            <a:endParaRPr lang="en-US" sz="1950" dirty="0"/>
          </a:p>
        </p:txBody>
      </p:sp>
      <p:sp>
        <p:nvSpPr>
          <p:cNvPr id="15" name="Text 12"/>
          <p:cNvSpPr/>
          <p:nvPr/>
        </p:nvSpPr>
        <p:spPr>
          <a:xfrm>
            <a:off x="10770751" y="6367105"/>
            <a:ext cx="3203377" cy="1297305"/>
          </a:xfrm>
          <a:prstGeom prst="rect">
            <a:avLst/>
          </a:prstGeom>
          <a:noFill/>
        </p:spPr>
        <p:txBody>
          <a:bodyPr wrap="square" lIns="0" tIns="0" rIns="0" bIns="0" rtlCol="0" anchor="t"/>
          <a:lstStyle/>
          <a:p>
            <a:pPr marL="0" indent="0">
              <a:lnSpc>
                <a:spcPts val="2550"/>
              </a:lnSpc>
              <a:buNone/>
            </a:pPr>
            <a:r>
              <a:rPr lang="en-US" sz="1550" dirty="0">
                <a:solidFill>
                  <a:srgbClr val="746558"/>
                </a:solidFill>
                <a:latin typeface="Gelasio" pitchFamily="34" charset="0"/>
                <a:ea typeface="Gelasio" pitchFamily="34" charset="-122"/>
                <a:cs typeface="Gelasio" pitchFamily="34" charset="-120"/>
              </a:rPr>
              <a:t>Event owners can update their profile details and change their account password for enhanced security.</a:t>
            </a:r>
            <a:endParaRPr lang="en-US" sz="1550" dirty="0"/>
          </a:p>
        </p:txBody>
      </p:sp>
      <p:pic>
        <p:nvPicPr>
          <p:cNvPr id="17" name="Picture 16"/>
          <p:cNvPicPr>
            <a:picLocks noChangeAspect="1"/>
          </p:cNvPicPr>
          <p:nvPr/>
        </p:nvPicPr>
        <p:blipFill>
          <a:blip r:embed="rId2"/>
          <a:stretch>
            <a:fillRect/>
          </a:stretch>
        </p:blipFill>
        <p:spPr>
          <a:xfrm>
            <a:off x="-53975" y="-9525"/>
            <a:ext cx="5876290" cy="8274685"/>
          </a:xfrm>
          <a:prstGeom prst="rect">
            <a:avLst/>
          </a:prstGeom>
        </p:spPr>
      </p:pic>
      <p:pic>
        <p:nvPicPr>
          <p:cNvPr id="18" name="Picture 17"/>
          <p:cNvPicPr/>
          <p:nvPr/>
        </p:nvPicPr>
        <p:blipFill>
          <a:blip r:embed="rId3"/>
          <a:stretch>
            <a:fillRect/>
          </a:stretch>
        </p:blipFill>
        <p:spPr>
          <a:xfrm>
            <a:off x="10905808" y="-317"/>
            <a:ext cx="3724275" cy="122872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28040" y="1135102"/>
            <a:ext cx="5770245" cy="662226"/>
          </a:xfrm>
          <a:prstGeom prst="rect">
            <a:avLst/>
          </a:prstGeom>
          <a:noFill/>
        </p:spPr>
        <p:txBody>
          <a:bodyPr wrap="none" lIns="0" tIns="0" rIns="0" bIns="0" rtlCol="0" anchor="t"/>
          <a:lstStyle/>
          <a:p>
            <a:pPr marL="0" indent="0">
              <a:lnSpc>
                <a:spcPts val="5200"/>
              </a:lnSpc>
              <a:buNone/>
            </a:pPr>
            <a:r>
              <a:rPr lang="en-US" sz="4150" dirty="0">
                <a:solidFill>
                  <a:srgbClr val="484237"/>
                </a:solidFill>
                <a:latin typeface="Gelasio Semi Bold" pitchFamily="34" charset="0"/>
                <a:ea typeface="Gelasio Semi Bold" pitchFamily="34" charset="-122"/>
                <a:cs typeface="Gelasio Semi Bold" pitchFamily="34" charset="-120"/>
              </a:rPr>
              <a:t>User Module Features</a:t>
            </a:r>
            <a:endParaRPr lang="en-US" sz="4150" dirty="0"/>
          </a:p>
        </p:txBody>
      </p:sp>
      <p:pic>
        <p:nvPicPr>
          <p:cNvPr id="4" name="Image 1" descr="preencoded.png"/>
          <p:cNvPicPr>
            <a:picLocks noChangeAspect="1"/>
          </p:cNvPicPr>
          <p:nvPr>
            <p:custDataLst>
              <p:tags r:id="rId2"/>
            </p:custDataLst>
          </p:nvPr>
        </p:nvPicPr>
        <p:blipFill>
          <a:blip r:embed="rId3"/>
          <a:stretch>
            <a:fillRect/>
          </a:stretch>
        </p:blipFill>
        <p:spPr>
          <a:xfrm>
            <a:off x="6290905" y="2070656"/>
            <a:ext cx="529709" cy="529709"/>
          </a:xfrm>
          <a:prstGeom prst="rect">
            <a:avLst/>
          </a:prstGeom>
        </p:spPr>
      </p:pic>
      <p:sp>
        <p:nvSpPr>
          <p:cNvPr id="5" name="Text 1"/>
          <p:cNvSpPr/>
          <p:nvPr>
            <p:custDataLst>
              <p:tags r:id="rId4"/>
            </p:custDataLst>
          </p:nvPr>
        </p:nvSpPr>
        <p:spPr>
          <a:xfrm>
            <a:off x="6290905" y="2812177"/>
            <a:ext cx="2648903" cy="331113"/>
          </a:xfrm>
          <a:prstGeom prst="rect">
            <a:avLst/>
          </a:prstGeom>
          <a:noFill/>
        </p:spPr>
        <p:txBody>
          <a:bodyPr wrap="none" lIns="0" tIns="0" rIns="0" bIns="0" rtlCol="0" anchor="t"/>
          <a:lstStyle/>
          <a:p>
            <a:pPr marL="0" indent="0" algn="l">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Event Search</a:t>
            </a:r>
            <a:endParaRPr lang="en-US" sz="2050" dirty="0"/>
          </a:p>
        </p:txBody>
      </p:sp>
      <p:sp>
        <p:nvSpPr>
          <p:cNvPr id="6" name="Text 2"/>
          <p:cNvSpPr/>
          <p:nvPr>
            <p:custDataLst>
              <p:tags r:id="rId5"/>
            </p:custDataLst>
          </p:nvPr>
        </p:nvSpPr>
        <p:spPr>
          <a:xfrm>
            <a:off x="6290905" y="3270329"/>
            <a:ext cx="3671411" cy="1356360"/>
          </a:xfrm>
          <a:prstGeom prst="rect">
            <a:avLst/>
          </a:prstGeom>
          <a:noFill/>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Users can search for events by area, city, or any specific criteria, making it easy to find events that match their interests.</a:t>
            </a:r>
            <a:endParaRPr lang="en-US" sz="1650" dirty="0"/>
          </a:p>
        </p:txBody>
      </p:sp>
      <p:pic>
        <p:nvPicPr>
          <p:cNvPr id="7" name="Image 2" descr="preencoded.png"/>
          <p:cNvPicPr>
            <a:picLocks noChangeAspect="1"/>
          </p:cNvPicPr>
          <p:nvPr>
            <p:custDataLst>
              <p:tags r:id="rId6"/>
            </p:custDataLst>
          </p:nvPr>
        </p:nvPicPr>
        <p:blipFill>
          <a:blip r:embed="rId7"/>
          <a:stretch>
            <a:fillRect/>
          </a:stretch>
        </p:blipFill>
        <p:spPr>
          <a:xfrm>
            <a:off x="10280094" y="2070656"/>
            <a:ext cx="529709" cy="529709"/>
          </a:xfrm>
          <a:prstGeom prst="rect">
            <a:avLst/>
          </a:prstGeom>
        </p:spPr>
      </p:pic>
      <p:sp>
        <p:nvSpPr>
          <p:cNvPr id="8" name="Text 3"/>
          <p:cNvSpPr/>
          <p:nvPr>
            <p:custDataLst>
              <p:tags r:id="rId8"/>
            </p:custDataLst>
          </p:nvPr>
        </p:nvSpPr>
        <p:spPr>
          <a:xfrm>
            <a:off x="10280094" y="2812177"/>
            <a:ext cx="2648903" cy="331113"/>
          </a:xfrm>
          <a:prstGeom prst="rect">
            <a:avLst/>
          </a:prstGeom>
          <a:noFill/>
        </p:spPr>
        <p:txBody>
          <a:bodyPr wrap="none" lIns="0" tIns="0" rIns="0" bIns="0" rtlCol="0" anchor="t"/>
          <a:lstStyle/>
          <a:p>
            <a:pPr marL="0" indent="0" algn="l">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Booking System</a:t>
            </a:r>
            <a:endParaRPr lang="en-US" sz="2050" dirty="0"/>
          </a:p>
        </p:txBody>
      </p:sp>
      <p:sp>
        <p:nvSpPr>
          <p:cNvPr id="9" name="Text 4"/>
          <p:cNvSpPr/>
          <p:nvPr>
            <p:custDataLst>
              <p:tags r:id="rId9"/>
            </p:custDataLst>
          </p:nvPr>
        </p:nvSpPr>
        <p:spPr>
          <a:xfrm>
            <a:off x="10280094" y="3270329"/>
            <a:ext cx="3671530" cy="1017270"/>
          </a:xfrm>
          <a:prstGeom prst="rect">
            <a:avLst/>
          </a:prstGeom>
          <a:noFill/>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Check ticket availability and make bookings for selected events through a seamless interface.</a:t>
            </a:r>
            <a:endParaRPr lang="en-US" sz="1650" dirty="0"/>
          </a:p>
        </p:txBody>
      </p:sp>
      <p:pic>
        <p:nvPicPr>
          <p:cNvPr id="10" name="Image 3" descr="preencoded.png"/>
          <p:cNvPicPr>
            <a:picLocks noChangeAspect="1"/>
          </p:cNvPicPr>
          <p:nvPr>
            <p:custDataLst>
              <p:tags r:id="rId10"/>
            </p:custDataLst>
          </p:nvPr>
        </p:nvPicPr>
        <p:blipFill>
          <a:blip r:embed="rId11"/>
          <a:stretch>
            <a:fillRect/>
          </a:stretch>
        </p:blipFill>
        <p:spPr>
          <a:xfrm>
            <a:off x="6290905" y="5262364"/>
            <a:ext cx="529709" cy="529709"/>
          </a:xfrm>
          <a:prstGeom prst="rect">
            <a:avLst/>
          </a:prstGeom>
        </p:spPr>
      </p:pic>
      <p:sp>
        <p:nvSpPr>
          <p:cNvPr id="11" name="Text 5"/>
          <p:cNvSpPr/>
          <p:nvPr>
            <p:custDataLst>
              <p:tags r:id="rId12"/>
            </p:custDataLst>
          </p:nvPr>
        </p:nvSpPr>
        <p:spPr>
          <a:xfrm>
            <a:off x="6290905" y="6003885"/>
            <a:ext cx="2660333" cy="331113"/>
          </a:xfrm>
          <a:prstGeom prst="rect">
            <a:avLst/>
          </a:prstGeom>
          <a:noFill/>
        </p:spPr>
        <p:txBody>
          <a:bodyPr wrap="none" lIns="0" tIns="0" rIns="0" bIns="0" rtlCol="0" anchor="t"/>
          <a:lstStyle/>
          <a:p>
            <a:pPr marL="0" indent="0" algn="l">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Profile Management</a:t>
            </a:r>
            <a:endParaRPr lang="en-US" sz="2050" dirty="0"/>
          </a:p>
        </p:txBody>
      </p:sp>
      <p:sp>
        <p:nvSpPr>
          <p:cNvPr id="12" name="Text 6"/>
          <p:cNvSpPr/>
          <p:nvPr>
            <p:custDataLst>
              <p:tags r:id="rId13"/>
            </p:custDataLst>
          </p:nvPr>
        </p:nvSpPr>
        <p:spPr>
          <a:xfrm>
            <a:off x="6290905" y="6462038"/>
            <a:ext cx="3671411" cy="1356360"/>
          </a:xfrm>
          <a:prstGeom prst="rect">
            <a:avLst/>
          </a:prstGeom>
          <a:noFill/>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Users can update their profile details and change their account password, ensuring their information remains current and secure.</a:t>
            </a:r>
            <a:endParaRPr lang="en-US" sz="1650" dirty="0"/>
          </a:p>
        </p:txBody>
      </p:sp>
      <p:pic>
        <p:nvPicPr>
          <p:cNvPr id="13" name="Image 4" descr="preencoded.png"/>
          <p:cNvPicPr>
            <a:picLocks noChangeAspect="1"/>
          </p:cNvPicPr>
          <p:nvPr>
            <p:custDataLst>
              <p:tags r:id="rId14"/>
            </p:custDataLst>
          </p:nvPr>
        </p:nvPicPr>
        <p:blipFill>
          <a:blip r:embed="rId15"/>
          <a:stretch>
            <a:fillRect/>
          </a:stretch>
        </p:blipFill>
        <p:spPr>
          <a:xfrm>
            <a:off x="10280094" y="5262364"/>
            <a:ext cx="529709" cy="529709"/>
          </a:xfrm>
          <a:prstGeom prst="rect">
            <a:avLst/>
          </a:prstGeom>
        </p:spPr>
      </p:pic>
      <p:sp>
        <p:nvSpPr>
          <p:cNvPr id="14" name="Text 7"/>
          <p:cNvSpPr/>
          <p:nvPr>
            <p:custDataLst>
              <p:tags r:id="rId16"/>
            </p:custDataLst>
          </p:nvPr>
        </p:nvSpPr>
        <p:spPr>
          <a:xfrm>
            <a:off x="10280094" y="6003885"/>
            <a:ext cx="2648903" cy="331113"/>
          </a:xfrm>
          <a:prstGeom prst="rect">
            <a:avLst/>
          </a:prstGeom>
          <a:noFill/>
        </p:spPr>
        <p:txBody>
          <a:bodyPr wrap="none" lIns="0" tIns="0" rIns="0" bIns="0" rtlCol="0" anchor="t"/>
          <a:lstStyle/>
          <a:p>
            <a:pPr marL="0" indent="0" algn="l">
              <a:lnSpc>
                <a:spcPts val="2600"/>
              </a:lnSpc>
              <a:buNone/>
            </a:pPr>
            <a:r>
              <a:rPr lang="en-US" sz="2050" dirty="0">
                <a:solidFill>
                  <a:srgbClr val="746558"/>
                </a:solidFill>
                <a:latin typeface="Gelasio Semi Bold" pitchFamily="34" charset="0"/>
                <a:ea typeface="Gelasio Semi Bold" pitchFamily="34" charset="-122"/>
                <a:cs typeface="Gelasio Semi Bold" pitchFamily="34" charset="-120"/>
              </a:rPr>
              <a:t>Booking History</a:t>
            </a:r>
            <a:endParaRPr lang="en-US" sz="2050" dirty="0"/>
          </a:p>
        </p:txBody>
      </p:sp>
      <p:sp>
        <p:nvSpPr>
          <p:cNvPr id="15" name="Text 8"/>
          <p:cNvSpPr/>
          <p:nvPr>
            <p:custDataLst>
              <p:tags r:id="rId17"/>
            </p:custDataLst>
          </p:nvPr>
        </p:nvSpPr>
        <p:spPr>
          <a:xfrm>
            <a:off x="10280094" y="6462038"/>
            <a:ext cx="3671530" cy="1017270"/>
          </a:xfrm>
          <a:prstGeom prst="rect">
            <a:avLst/>
          </a:prstGeom>
          <a:noFill/>
        </p:spPr>
        <p:txBody>
          <a:bodyPr wrap="square" lIns="0" tIns="0" rIns="0" bIns="0" rtlCol="0" anchor="t"/>
          <a:lstStyle/>
          <a:p>
            <a:pPr marL="0" indent="0" algn="l">
              <a:lnSpc>
                <a:spcPts val="2650"/>
              </a:lnSpc>
              <a:buNone/>
            </a:pPr>
            <a:r>
              <a:rPr lang="en-US" sz="1650" dirty="0">
                <a:solidFill>
                  <a:srgbClr val="746558"/>
                </a:solidFill>
                <a:latin typeface="Gelasio" pitchFamily="34" charset="0"/>
                <a:ea typeface="Gelasio" pitchFamily="34" charset="-122"/>
                <a:cs typeface="Gelasio" pitchFamily="34" charset="-120"/>
              </a:rPr>
              <a:t>Access to view all past and upcoming bookings, providing a comprehensive overview of their event participation.</a:t>
            </a:r>
            <a:endParaRPr lang="en-US" sz="1650" dirty="0"/>
          </a:p>
        </p:txBody>
      </p:sp>
      <p:pic>
        <p:nvPicPr>
          <p:cNvPr id="16" name="Picture 15"/>
          <p:cNvPicPr/>
          <p:nvPr/>
        </p:nvPicPr>
        <p:blipFill>
          <a:blip r:embed="rId18"/>
          <a:stretch>
            <a:fillRect/>
          </a:stretch>
        </p:blipFill>
        <p:spPr>
          <a:xfrm>
            <a:off x="10905808" y="-317"/>
            <a:ext cx="3724275" cy="12287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2080855"/>
            <a:ext cx="10878026" cy="708779"/>
          </a:xfrm>
          <a:prstGeom prst="rect">
            <a:avLst/>
          </a:prstGeom>
          <a:noFill/>
        </p:spPr>
        <p:txBody>
          <a:bodyPr wrap="non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Admin Module and System Advantages</a:t>
            </a:r>
            <a:endParaRPr lang="en-US" sz="4450" dirty="0"/>
          </a:p>
        </p:txBody>
      </p:sp>
      <p:sp>
        <p:nvSpPr>
          <p:cNvPr id="3" name="Text 1"/>
          <p:cNvSpPr/>
          <p:nvPr/>
        </p:nvSpPr>
        <p:spPr>
          <a:xfrm>
            <a:off x="793790" y="3356610"/>
            <a:ext cx="3372207" cy="354330"/>
          </a:xfrm>
          <a:prstGeom prst="rect">
            <a:avLst/>
          </a:prstGeom>
          <a:noFill/>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Admin Module Features</a:t>
            </a:r>
            <a:endParaRPr lang="en-US" sz="2200" dirty="0"/>
          </a:p>
        </p:txBody>
      </p:sp>
      <p:sp>
        <p:nvSpPr>
          <p:cNvPr id="4" name="Text 2"/>
          <p:cNvSpPr/>
          <p:nvPr/>
        </p:nvSpPr>
        <p:spPr>
          <a:xfrm>
            <a:off x="793790" y="3937754"/>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Secure login for administrative access</a:t>
            </a:r>
            <a:endParaRPr lang="en-US" sz="1750" dirty="0"/>
          </a:p>
        </p:txBody>
      </p:sp>
      <p:sp>
        <p:nvSpPr>
          <p:cNvPr id="5" name="Text 3"/>
          <p:cNvSpPr/>
          <p:nvPr/>
        </p:nvSpPr>
        <p:spPr>
          <a:xfrm>
            <a:off x="793790" y="4379952"/>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Event approval process to ensure quality listings</a:t>
            </a:r>
            <a:endParaRPr lang="en-US" sz="1750" dirty="0"/>
          </a:p>
        </p:txBody>
      </p:sp>
      <p:sp>
        <p:nvSpPr>
          <p:cNvPr id="6" name="Text 4"/>
          <p:cNvSpPr/>
          <p:nvPr/>
        </p:nvSpPr>
        <p:spPr>
          <a:xfrm>
            <a:off x="793790" y="4822150"/>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User management capabilities</a:t>
            </a:r>
            <a:endParaRPr lang="en-US" sz="1750" dirty="0"/>
          </a:p>
        </p:txBody>
      </p:sp>
      <p:sp>
        <p:nvSpPr>
          <p:cNvPr id="7" name="Text 5"/>
          <p:cNvSpPr/>
          <p:nvPr/>
        </p:nvSpPr>
        <p:spPr>
          <a:xfrm>
            <a:off x="793790" y="5264348"/>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Secure logout functionality</a:t>
            </a:r>
            <a:endParaRPr lang="en-US" sz="1750" dirty="0"/>
          </a:p>
        </p:txBody>
      </p:sp>
      <p:sp>
        <p:nvSpPr>
          <p:cNvPr id="8" name="Text 6"/>
          <p:cNvSpPr/>
          <p:nvPr/>
        </p:nvSpPr>
        <p:spPr>
          <a:xfrm>
            <a:off x="7599521" y="3356610"/>
            <a:ext cx="2835235" cy="354330"/>
          </a:xfrm>
          <a:prstGeom prst="rect">
            <a:avLst/>
          </a:prstGeom>
          <a:noFill/>
        </p:spPr>
        <p:txBody>
          <a:bodyPr wrap="none" lIns="0" tIns="0" rIns="0" bIns="0" rtlCol="0" anchor="t"/>
          <a:lstStyle/>
          <a:p>
            <a:pPr marL="0" indent="0">
              <a:lnSpc>
                <a:spcPts val="2750"/>
              </a:lnSpc>
              <a:buNone/>
            </a:pPr>
            <a:r>
              <a:rPr lang="en-US" sz="2200" dirty="0">
                <a:solidFill>
                  <a:srgbClr val="484237"/>
                </a:solidFill>
                <a:latin typeface="Gelasio Semi Bold" pitchFamily="34" charset="0"/>
                <a:ea typeface="Gelasio Semi Bold" pitchFamily="34" charset="-122"/>
                <a:cs typeface="Gelasio Semi Bold" pitchFamily="34" charset="-120"/>
              </a:rPr>
              <a:t>System Advantages</a:t>
            </a:r>
            <a:endParaRPr lang="en-US" sz="2200" dirty="0"/>
          </a:p>
        </p:txBody>
      </p:sp>
      <p:sp>
        <p:nvSpPr>
          <p:cNvPr id="9" name="Text 7"/>
          <p:cNvSpPr/>
          <p:nvPr/>
        </p:nvSpPr>
        <p:spPr>
          <a:xfrm>
            <a:off x="7599521" y="3937754"/>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Efficiency and automation of event management tasks</a:t>
            </a:r>
            <a:endParaRPr lang="en-US" sz="1750" dirty="0"/>
          </a:p>
        </p:txBody>
      </p:sp>
      <p:sp>
        <p:nvSpPr>
          <p:cNvPr id="10" name="Text 8"/>
          <p:cNvSpPr/>
          <p:nvPr/>
        </p:nvSpPr>
        <p:spPr>
          <a:xfrm>
            <a:off x="7599521" y="4379952"/>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Enhanced user experience with a centralized platform</a:t>
            </a:r>
            <a:endParaRPr lang="en-US" sz="1750" dirty="0"/>
          </a:p>
        </p:txBody>
      </p:sp>
      <p:sp>
        <p:nvSpPr>
          <p:cNvPr id="11" name="Text 9"/>
          <p:cNvSpPr/>
          <p:nvPr/>
        </p:nvSpPr>
        <p:spPr>
          <a:xfrm>
            <a:off x="7599521" y="4822150"/>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Real-time updates on ticket availability and event changes</a:t>
            </a:r>
            <a:endParaRPr lang="en-US" sz="1750" dirty="0"/>
          </a:p>
        </p:txBody>
      </p:sp>
      <p:sp>
        <p:nvSpPr>
          <p:cNvPr id="12" name="Text 10"/>
          <p:cNvSpPr/>
          <p:nvPr/>
        </p:nvSpPr>
        <p:spPr>
          <a:xfrm>
            <a:off x="7599521" y="5264348"/>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Improved data management and security</a:t>
            </a:r>
            <a:endParaRPr lang="en-US" sz="1750" dirty="0"/>
          </a:p>
        </p:txBody>
      </p:sp>
      <p:sp>
        <p:nvSpPr>
          <p:cNvPr id="13" name="Text 11"/>
          <p:cNvSpPr/>
          <p:nvPr/>
        </p:nvSpPr>
        <p:spPr>
          <a:xfrm>
            <a:off x="7599521" y="5706547"/>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Scalability to handle growing user base and event listings</a:t>
            </a:r>
            <a:endParaRPr lang="en-US" sz="1750" dirty="0"/>
          </a:p>
        </p:txBody>
      </p:sp>
      <p:pic>
        <p:nvPicPr>
          <p:cNvPr id="14" name="Picture 13"/>
          <p:cNvPicPr/>
          <p:nvPr/>
        </p:nvPicPr>
        <p:blipFill>
          <a:blip r:embed="rId1"/>
          <a:stretch>
            <a:fillRect/>
          </a:stretch>
        </p:blipFill>
        <p:spPr>
          <a:xfrm>
            <a:off x="10905808" y="-317"/>
            <a:ext cx="3724275" cy="12287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016198"/>
            <a:ext cx="7556421" cy="1417558"/>
          </a:xfrm>
          <a:prstGeom prst="rect">
            <a:avLst/>
          </a:prstGeom>
          <a:noFill/>
        </p:spPr>
        <p:txBody>
          <a:bodyPr wrap="square" lIns="0" tIns="0" rIns="0" bIns="0" rtlCol="0" anchor="t"/>
          <a:lstStyle/>
          <a:p>
            <a:pPr marL="0" indent="0">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Comparison: Existing vs. Proposed System</a:t>
            </a:r>
            <a:endParaRPr lang="en-US" sz="4450" dirty="0"/>
          </a:p>
        </p:txBody>
      </p:sp>
      <p:sp>
        <p:nvSpPr>
          <p:cNvPr id="4" name="Shape 1"/>
          <p:cNvSpPr/>
          <p:nvPr/>
        </p:nvSpPr>
        <p:spPr>
          <a:xfrm>
            <a:off x="6280190" y="2773918"/>
            <a:ext cx="3664863" cy="4439483"/>
          </a:xfrm>
          <a:prstGeom prst="roundRect">
            <a:avLst>
              <a:gd name="adj" fmla="val 928"/>
            </a:avLst>
          </a:prstGeom>
          <a:solidFill>
            <a:srgbClr val="EEE8DD"/>
          </a:solidFill>
        </p:spPr>
      </p:sp>
      <p:sp>
        <p:nvSpPr>
          <p:cNvPr id="5" name="Text 2"/>
          <p:cNvSpPr/>
          <p:nvPr/>
        </p:nvSpPr>
        <p:spPr>
          <a:xfrm>
            <a:off x="6507004" y="3000732"/>
            <a:ext cx="3211235" cy="708660"/>
          </a:xfrm>
          <a:prstGeom prst="rect">
            <a:avLst/>
          </a:prstGeom>
          <a:noFill/>
        </p:spPr>
        <p:txBody>
          <a:bodyPr wrap="squar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Existing System Challenges</a:t>
            </a:r>
            <a:endParaRPr lang="en-US" sz="2200" dirty="0"/>
          </a:p>
        </p:txBody>
      </p:sp>
      <p:sp>
        <p:nvSpPr>
          <p:cNvPr id="6" name="Text 3"/>
          <p:cNvSpPr/>
          <p:nvPr/>
        </p:nvSpPr>
        <p:spPr>
          <a:xfrm>
            <a:off x="6507004" y="3845481"/>
            <a:ext cx="3211235"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Manual, time-consuming processes</a:t>
            </a:r>
            <a:endParaRPr lang="en-US" sz="1750" dirty="0"/>
          </a:p>
        </p:txBody>
      </p:sp>
      <p:sp>
        <p:nvSpPr>
          <p:cNvPr id="7" name="Text 4"/>
          <p:cNvSpPr/>
          <p:nvPr/>
        </p:nvSpPr>
        <p:spPr>
          <a:xfrm>
            <a:off x="6507004" y="4650581"/>
            <a:ext cx="3211235"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Fragmented user experience across multiple platforms</a:t>
            </a:r>
            <a:endParaRPr lang="en-US" sz="1750" dirty="0"/>
          </a:p>
        </p:txBody>
      </p:sp>
      <p:sp>
        <p:nvSpPr>
          <p:cNvPr id="8" name="Text 5"/>
          <p:cNvSpPr/>
          <p:nvPr/>
        </p:nvSpPr>
        <p:spPr>
          <a:xfrm>
            <a:off x="6507004" y="5455682"/>
            <a:ext cx="3211235"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Limited accessibility and real-time updates</a:t>
            </a:r>
            <a:endParaRPr lang="en-US" sz="1750" dirty="0"/>
          </a:p>
        </p:txBody>
      </p:sp>
      <p:sp>
        <p:nvSpPr>
          <p:cNvPr id="9" name="Text 6"/>
          <p:cNvSpPr/>
          <p:nvPr/>
        </p:nvSpPr>
        <p:spPr>
          <a:xfrm>
            <a:off x="6507004" y="6260783"/>
            <a:ext cx="3211235"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Data management and security concerns</a:t>
            </a:r>
            <a:endParaRPr lang="en-US" sz="1750" dirty="0"/>
          </a:p>
        </p:txBody>
      </p:sp>
      <p:sp>
        <p:nvSpPr>
          <p:cNvPr id="10" name="Shape 7"/>
          <p:cNvSpPr/>
          <p:nvPr/>
        </p:nvSpPr>
        <p:spPr>
          <a:xfrm>
            <a:off x="10171867" y="2773918"/>
            <a:ext cx="3664863" cy="4439483"/>
          </a:xfrm>
          <a:prstGeom prst="roundRect">
            <a:avLst>
              <a:gd name="adj" fmla="val 928"/>
            </a:avLst>
          </a:prstGeom>
          <a:solidFill>
            <a:srgbClr val="EEE8DD"/>
          </a:solidFill>
        </p:spPr>
      </p:sp>
      <p:sp>
        <p:nvSpPr>
          <p:cNvPr id="11" name="Text 8"/>
          <p:cNvSpPr/>
          <p:nvPr/>
        </p:nvSpPr>
        <p:spPr>
          <a:xfrm>
            <a:off x="10398681" y="3000732"/>
            <a:ext cx="3211235" cy="708660"/>
          </a:xfrm>
          <a:prstGeom prst="rect">
            <a:avLst/>
          </a:prstGeom>
          <a:noFill/>
        </p:spPr>
        <p:txBody>
          <a:bodyPr wrap="square" lIns="0" tIns="0" rIns="0" bIns="0" rtlCol="0" anchor="t"/>
          <a:lstStyle/>
          <a:p>
            <a:pPr marL="0" indent="0">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Proposed System Solutions</a:t>
            </a:r>
            <a:endParaRPr lang="en-US" sz="2200" dirty="0"/>
          </a:p>
        </p:txBody>
      </p:sp>
      <p:sp>
        <p:nvSpPr>
          <p:cNvPr id="12" name="Text 9"/>
          <p:cNvSpPr/>
          <p:nvPr/>
        </p:nvSpPr>
        <p:spPr>
          <a:xfrm>
            <a:off x="10398681" y="3845481"/>
            <a:ext cx="3211235"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Automated, efficient event management</a:t>
            </a:r>
            <a:endParaRPr lang="en-US" sz="1750" dirty="0"/>
          </a:p>
        </p:txBody>
      </p:sp>
      <p:sp>
        <p:nvSpPr>
          <p:cNvPr id="13" name="Text 10"/>
          <p:cNvSpPr/>
          <p:nvPr/>
        </p:nvSpPr>
        <p:spPr>
          <a:xfrm>
            <a:off x="10398681" y="4650581"/>
            <a:ext cx="3211235"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Centralized platform for seamless user experience</a:t>
            </a:r>
            <a:endParaRPr lang="en-US" sz="1750" dirty="0"/>
          </a:p>
        </p:txBody>
      </p:sp>
      <p:sp>
        <p:nvSpPr>
          <p:cNvPr id="14" name="Text 11"/>
          <p:cNvSpPr/>
          <p:nvPr/>
        </p:nvSpPr>
        <p:spPr>
          <a:xfrm>
            <a:off x="10398681" y="5455682"/>
            <a:ext cx="3211235"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Real-time updates and improved accessibility</a:t>
            </a:r>
            <a:endParaRPr lang="en-US" sz="1750" dirty="0"/>
          </a:p>
        </p:txBody>
      </p:sp>
      <p:sp>
        <p:nvSpPr>
          <p:cNvPr id="15" name="Text 12"/>
          <p:cNvSpPr/>
          <p:nvPr/>
        </p:nvSpPr>
        <p:spPr>
          <a:xfrm>
            <a:off x="10398681" y="6260783"/>
            <a:ext cx="3211235"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746558"/>
                </a:solidFill>
                <a:latin typeface="Gelasio" pitchFamily="34" charset="0"/>
                <a:ea typeface="Gelasio" pitchFamily="34" charset="-122"/>
                <a:cs typeface="Gelasio" pitchFamily="34" charset="-120"/>
              </a:rPr>
              <a:t>Enhanced data security and management</a:t>
            </a:r>
            <a:endParaRPr lang="en-US" sz="1750" dirty="0"/>
          </a:p>
        </p:txBody>
      </p:sp>
      <p:pic>
        <p:nvPicPr>
          <p:cNvPr id="16" name="Picture 15"/>
          <p:cNvPicPr/>
          <p:nvPr/>
        </p:nvPicPr>
        <p:blipFill>
          <a:blip r:embed="rId2"/>
          <a:stretch>
            <a:fillRect/>
          </a:stretch>
        </p:blipFill>
        <p:spPr>
          <a:xfrm>
            <a:off x="10905808" y="-317"/>
            <a:ext cx="3724275" cy="12287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 name="Picture 15"/>
          <p:cNvPicPr/>
          <p:nvPr/>
        </p:nvPicPr>
        <p:blipFill>
          <a:blip r:embed="rId1"/>
          <a:stretch>
            <a:fillRect/>
          </a:stretch>
        </p:blipFill>
        <p:spPr>
          <a:xfrm>
            <a:off x="10905808" y="-317"/>
            <a:ext cx="3724275" cy="1228725"/>
          </a:xfrm>
          <a:prstGeom prst="rect">
            <a:avLst/>
          </a:prstGeom>
        </p:spPr>
      </p:pic>
      <p:sp>
        <p:nvSpPr>
          <p:cNvPr id="3" name="TextBox 2"/>
          <p:cNvSpPr txBox="1"/>
          <p:nvPr/>
        </p:nvSpPr>
        <p:spPr>
          <a:xfrm>
            <a:off x="1520825" y="614045"/>
            <a:ext cx="4070350" cy="484505"/>
          </a:xfrm>
          <a:prstGeom prst="rect">
            <a:avLst/>
          </a:prstGeom>
          <a:noFill/>
        </p:spPr>
        <p:txBody>
          <a:bodyPr wrap="square" rtlCol="0">
            <a:noAutofit/>
          </a:bodyPr>
          <a:p>
            <a:r>
              <a:rPr lang="en-IN" altLang="en-US" sz="2800" dirty="0">
                <a:solidFill>
                  <a:srgbClr val="484237"/>
                </a:solidFill>
                <a:latin typeface="Gelasio Semi Bold" pitchFamily="34" charset="0"/>
                <a:ea typeface="Gelasio Semi Bold" pitchFamily="34" charset="-122"/>
                <a:cs typeface="Gelasio Semi Bold" pitchFamily="34" charset="-120"/>
              </a:rPr>
              <a:t>ER </a:t>
            </a:r>
            <a:r>
              <a:rPr lang="en-US" sz="2800" dirty="0">
                <a:solidFill>
                  <a:srgbClr val="484237"/>
                </a:solidFill>
                <a:latin typeface="Gelasio Semi Bold" pitchFamily="34" charset="0"/>
                <a:ea typeface="Gelasio Semi Bold" pitchFamily="34" charset="-122"/>
                <a:cs typeface="Gelasio Semi Bold" pitchFamily="34" charset="-120"/>
              </a:rPr>
              <a:t>Diagram:</a:t>
            </a:r>
            <a:endParaRPr lang="en-IN" sz="2800" dirty="0">
              <a:solidFill>
                <a:srgbClr val="484237"/>
              </a:solidFill>
              <a:latin typeface="Gelasio Semi Bold" pitchFamily="34" charset="0"/>
              <a:ea typeface="Gelasio Semi Bold" pitchFamily="34" charset="-122"/>
              <a:cs typeface="Gelasio Semi Bold" pitchFamily="34" charset="-120"/>
            </a:endParaRPr>
          </a:p>
          <a:p>
            <a:endParaRPr lang="en-IN" sz="2800" dirty="0"/>
          </a:p>
        </p:txBody>
      </p:sp>
      <p:pic>
        <p:nvPicPr>
          <p:cNvPr id="2" name="Picture 1"/>
          <p:cNvPicPr/>
          <p:nvPr/>
        </p:nvPicPr>
        <p:blipFill>
          <a:blip r:embed="rId2"/>
          <a:stretch>
            <a:fillRect/>
          </a:stretch>
        </p:blipFill>
        <p:spPr>
          <a:xfrm>
            <a:off x="1494790" y="1409065"/>
            <a:ext cx="11050905" cy="6056630"/>
          </a:xfrm>
          <a:prstGeom prst="rect">
            <a:avLst/>
          </a:prstGeom>
        </p:spPr>
      </p:pic>
      <p:sp>
        <p:nvSpPr>
          <p:cNvPr id="4" name="Text Box 3"/>
          <p:cNvSpPr txBox="1"/>
          <p:nvPr/>
        </p:nvSpPr>
        <p:spPr>
          <a:xfrm>
            <a:off x="3433763" y="7465695"/>
            <a:ext cx="5080000" cy="337185"/>
          </a:xfrm>
          <a:prstGeom prst="rect">
            <a:avLst/>
          </a:prstGeom>
        </p:spPr>
        <p:txBody>
          <a:bodyPr>
            <a:spAutoFit/>
          </a:bodyPr>
          <a:p>
            <a:r>
              <a:rPr sz="1600"/>
              <a:t>.</a:t>
            </a:r>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147570" y="492125"/>
            <a:ext cx="3256915" cy="521970"/>
          </a:xfrm>
          <a:prstGeom prst="rect">
            <a:avLst/>
          </a:prstGeom>
          <a:noFill/>
        </p:spPr>
        <p:txBody>
          <a:bodyPr wrap="square" rtlCol="0">
            <a:spAutoFit/>
          </a:bodyPr>
          <a:lstStyle/>
          <a:p>
            <a:r>
              <a:rPr lang="en-IN" sz="2800" b="1" dirty="0"/>
              <a:t>Flow diagram:</a:t>
            </a:r>
            <a:endParaRPr lang="en-IN" sz="2800" b="1" dirty="0"/>
          </a:p>
        </p:txBody>
      </p:sp>
      <p:pic>
        <p:nvPicPr>
          <p:cNvPr id="6" name="Picture 5"/>
          <p:cNvPicPr/>
          <p:nvPr/>
        </p:nvPicPr>
        <p:blipFill>
          <a:blip r:embed="rId1"/>
          <a:stretch>
            <a:fillRect/>
          </a:stretch>
        </p:blipFill>
        <p:spPr>
          <a:xfrm>
            <a:off x="10905808" y="8573"/>
            <a:ext cx="3724275" cy="1228725"/>
          </a:xfrm>
          <a:prstGeom prst="rect">
            <a:avLst/>
          </a:prstGeom>
        </p:spPr>
      </p:pic>
      <p:pic>
        <p:nvPicPr>
          <p:cNvPr id="4" name="Picture 3"/>
          <p:cNvPicPr/>
          <p:nvPr/>
        </p:nvPicPr>
        <p:blipFill>
          <a:blip r:embed="rId2"/>
          <a:stretch>
            <a:fillRect/>
          </a:stretch>
        </p:blipFill>
        <p:spPr>
          <a:xfrm>
            <a:off x="2146935" y="1503680"/>
            <a:ext cx="10187305" cy="6278245"/>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452.57811023622054,&quot;left&quot;:495.3468503937008,&quot;top&quot;:163.04377952755905,&quot;width&quot;:603.2062204724409}"/>
</p:tagLst>
</file>

<file path=ppt/tags/tag10.xml><?xml version="1.0" encoding="utf-8"?>
<p:tagLst xmlns:p="http://schemas.openxmlformats.org/presentationml/2006/main">
  <p:tag name="KSO_WM_DIAGRAM_VIRTUALLY_FRAME" val="{&quot;height&quot;:452.57811023622054,&quot;left&quot;:495.3468503937008,&quot;top&quot;:163.04377952755905,&quot;width&quot;:603.2062204724409}"/>
</p:tagLst>
</file>

<file path=ppt/tags/tag11.xml><?xml version="1.0" encoding="utf-8"?>
<p:tagLst xmlns:p="http://schemas.openxmlformats.org/presentationml/2006/main">
  <p:tag name="KSO_WM_DIAGRAM_VIRTUALLY_FRAME" val="{&quot;height&quot;:452.57811023622054,&quot;left&quot;:495.3468503937008,&quot;top&quot;:163.04377952755905,&quot;width&quot;:603.2062204724409}"/>
</p:tagLst>
</file>

<file path=ppt/tags/tag12.xml><?xml version="1.0" encoding="utf-8"?>
<p:tagLst xmlns:p="http://schemas.openxmlformats.org/presentationml/2006/main">
  <p:tag name="KSO_WM_DIAGRAM_VIRTUALLY_FRAME" val="{&quot;height&quot;:452.57811023622054,&quot;left&quot;:495.3468503937008,&quot;top&quot;:163.04377952755905,&quot;width&quot;:603.2062204724409}"/>
</p:tagLst>
</file>

<file path=ppt/tags/tag13.xml><?xml version="1.0" encoding="utf-8"?>
<p:tagLst xmlns:p="http://schemas.openxmlformats.org/presentationml/2006/main">
  <p:tag name="KSO_WM_DIAGRAM_VIRTUALLY_FRAME" val="{&quot;height&quot;:382.0593700787402,&quot;left&quot;:56.831259842519685,&quot;top&quot;:115.5,&quot;width&quot;:1043.8312598425196}"/>
</p:tagLst>
</file>

<file path=ppt/tags/tag14.xml><?xml version="1.0" encoding="utf-8"?>
<p:tagLst xmlns:p="http://schemas.openxmlformats.org/presentationml/2006/main">
  <p:tag name="KSO_WM_DIAGRAM_VIRTUALLY_FRAME" val="{&quot;height&quot;:382.0593700787402,&quot;left&quot;:56.831259842519685,&quot;top&quot;:115.5,&quot;width&quot;:1043.8312598425196}"/>
</p:tagLst>
</file>

<file path=ppt/tags/tag15.xml><?xml version="1.0" encoding="utf-8"?>
<p:tagLst xmlns:p="http://schemas.openxmlformats.org/presentationml/2006/main">
  <p:tag name="KSO_WM_DIAGRAM_VIRTUALLY_FRAME" val="{&quot;height&quot;:382.0593700787402,&quot;left&quot;:56.831259842519685,&quot;top&quot;:115.5,&quot;width&quot;:1043.8312598425196}"/>
</p:tagLst>
</file>

<file path=ppt/tags/tag16.xml><?xml version="1.0" encoding="utf-8"?>
<p:tagLst xmlns:p="http://schemas.openxmlformats.org/presentationml/2006/main">
  <p:tag name="KSO_WM_DIAGRAM_VIRTUALLY_FRAME" val="{&quot;height&quot;:382.0593700787402,&quot;left&quot;:56.831259842519685,&quot;top&quot;:115.5,&quot;width&quot;:1043.8312598425196}"/>
</p:tagLst>
</file>

<file path=ppt/tags/tag17.xml><?xml version="1.0" encoding="utf-8"?>
<p:tagLst xmlns:p="http://schemas.openxmlformats.org/presentationml/2006/main">
  <p:tag name="KSO_WM_DIAGRAM_VIRTUALLY_FRAME" val="{&quot;height&quot;:382.0593700787402,&quot;left&quot;:56.831259842519685,&quot;top&quot;:115.5,&quot;width&quot;:1043.8312598425196}"/>
</p:tagLst>
</file>

<file path=ppt/tags/tag18.xml><?xml version="1.0" encoding="utf-8"?>
<p:tagLst xmlns:p="http://schemas.openxmlformats.org/presentationml/2006/main">
  <p:tag name="KSO_WM_DIAGRAM_VIRTUALLY_FRAME" val="{&quot;height&quot;:382.0593700787402,&quot;left&quot;:56.831259842519685,&quot;top&quot;:115.5,&quot;width&quot;:1043.8312598425196}"/>
</p:tagLst>
</file>

<file path=ppt/tags/tag19.xml><?xml version="1.0" encoding="utf-8"?>
<p:tagLst xmlns:p="http://schemas.openxmlformats.org/presentationml/2006/main">
  <p:tag name="KSO_WM_DIAGRAM_VIRTUALLY_FRAME" val="{&quot;height&quot;:382.0593700787402,&quot;left&quot;:56.831259842519685,&quot;top&quot;:115.5,&quot;width&quot;:1043.8312598425196}"/>
</p:tagLst>
</file>

<file path=ppt/tags/tag2.xml><?xml version="1.0" encoding="utf-8"?>
<p:tagLst xmlns:p="http://schemas.openxmlformats.org/presentationml/2006/main">
  <p:tag name="KSO_WM_DIAGRAM_VIRTUALLY_FRAME" val="{&quot;height&quot;:452.57811023622054,&quot;left&quot;:495.3468503937008,&quot;top&quot;:163.04377952755905,&quot;width&quot;:603.2062204724409}"/>
</p:tagLst>
</file>

<file path=ppt/tags/tag20.xml><?xml version="1.0" encoding="utf-8"?>
<p:tagLst xmlns:p="http://schemas.openxmlformats.org/presentationml/2006/main">
  <p:tag name="KSO_WM_DIAGRAM_VIRTUALLY_FRAME" val="{&quot;height&quot;:382.0593700787402,&quot;left&quot;:56.831259842519685,&quot;top&quot;:115.5,&quot;width&quot;:1043.8312598425196}"/>
</p:tagLst>
</file>

<file path=ppt/tags/tag21.xml><?xml version="1.0" encoding="utf-8"?>
<p:tagLst xmlns:p="http://schemas.openxmlformats.org/presentationml/2006/main">
  <p:tag name="KSO_WM_DIAGRAM_VIRTUALLY_FRAME" val="{&quot;height&quot;:382.0593700787402,&quot;left&quot;:56.831259842519685,&quot;top&quot;:115.5,&quot;width&quot;:1043.8312598425196}"/>
</p:tagLst>
</file>

<file path=ppt/tags/tag22.xml><?xml version="1.0" encoding="utf-8"?>
<p:tagLst xmlns:p="http://schemas.openxmlformats.org/presentationml/2006/main">
  <p:tag name="KSO_WM_DIAGRAM_VIRTUALLY_FRAME" val="{&quot;height&quot;:382.05,&quot;left&quot;:56.831259842519685,&quot;top&quot;:115.50937007874015,&quot;width&quot;:1043.8312598425196}"/>
</p:tagLst>
</file>

<file path=ppt/tags/tag23.xml><?xml version="1.0" encoding="utf-8"?>
<p:tagLst xmlns:p="http://schemas.openxmlformats.org/presentationml/2006/main">
  <p:tag name="KSO_WM_DIAGRAM_VIRTUALLY_FRAME" val="{&quot;height&quot;:382.05,&quot;left&quot;:56.831259842519685,&quot;top&quot;:115.50937007874015,&quot;width&quot;:1043.8312598425196}"/>
</p:tagLst>
</file>

<file path=ppt/tags/tag24.xml><?xml version="1.0" encoding="utf-8"?>
<p:tagLst xmlns:p="http://schemas.openxmlformats.org/presentationml/2006/main">
  <p:tag name="KSO_WM_DIAGRAM_VIRTUALLY_FRAME" val="{&quot;height&quot;:382.0593700787402,&quot;left&quot;:56.831259842519685,&quot;top&quot;:115.5,&quot;width&quot;:1043.8312598425196}"/>
</p:tagLst>
</file>

<file path=ppt/tags/tag25.xml><?xml version="1.0" encoding="utf-8"?>
<p:tagLst xmlns:p="http://schemas.openxmlformats.org/presentationml/2006/main">
  <p:tag name="KSO_WM_DIAGRAM_VIRTUALLY_FRAME" val="{&quot;height&quot;:382.0593700787402,&quot;left&quot;:56.831259842519685,&quot;top&quot;:115.5,&quot;width&quot;:1043.8312598425196}"/>
</p:tagLst>
</file>

<file path=ppt/tags/tag26.xml><?xml version="1.0" encoding="utf-8"?>
<p:tagLst xmlns:p="http://schemas.openxmlformats.org/presentationml/2006/main">
  <p:tag name="KSO_WM_DIAGRAM_VIRTUALLY_FRAME" val="{&quot;height&quot;:382.0593700787402,&quot;left&quot;:56.831259842519685,&quot;top&quot;:115.5,&quot;width&quot;:1043.8312598425196}"/>
</p:tagLst>
</file>

<file path=ppt/tags/tag27.xml><?xml version="1.0" encoding="utf-8"?>
<p:tagLst xmlns:p="http://schemas.openxmlformats.org/presentationml/2006/main">
  <p:tag name="KSO_WM_DIAGRAM_VIRTUALLY_FRAME" val="{&quot;height&quot;:382.0593700787402,&quot;left&quot;:56.831259842519685,&quot;top&quot;:115.5,&quot;width&quot;:1043.8312598425196}"/>
</p:tagLst>
</file>

<file path=ppt/tags/tag28.xml><?xml version="1.0" encoding="utf-8"?>
<p:tagLst xmlns:p="http://schemas.openxmlformats.org/presentationml/2006/main">
  <p:tag name="KSO_WM_DIAGRAM_VIRTUALLY_FRAME" val="{&quot;height&quot;:382.0593700787402,&quot;left&quot;:56.831259842519685,&quot;top&quot;:115.5,&quot;width&quot;:1043.8312598425196}"/>
</p:tagLst>
</file>

<file path=ppt/tags/tag29.xml><?xml version="1.0" encoding="utf-8"?>
<p:tagLst xmlns:p="http://schemas.openxmlformats.org/presentationml/2006/main">
  <p:tag name="KSO_WM_DIAGRAM_VIRTUALLY_FRAME" val="{&quot;height&quot;:382.0593700787402,&quot;left&quot;:56.831259842519685,&quot;top&quot;:115.5,&quot;width&quot;:1043.8312598425196}"/>
</p:tagLst>
</file>

<file path=ppt/tags/tag3.xml><?xml version="1.0" encoding="utf-8"?>
<p:tagLst xmlns:p="http://schemas.openxmlformats.org/presentationml/2006/main">
  <p:tag name="KSO_WM_DIAGRAM_VIRTUALLY_FRAME" val="{&quot;height&quot;:452.57811023622054,&quot;left&quot;:495.3468503937008,&quot;top&quot;:163.04377952755905,&quot;width&quot;:603.2062204724409}"/>
</p:tagLst>
</file>

<file path=ppt/tags/tag30.xml><?xml version="1.0" encoding="utf-8"?>
<p:tagLst xmlns:p="http://schemas.openxmlformats.org/presentationml/2006/main">
  <p:tag name="KSO_WM_DIAGRAM_VIRTUALLY_FRAME" val="{&quot;height&quot;:382.0593700787402,&quot;left&quot;:56.831259842519685,&quot;top&quot;:115.5,&quot;width&quot;:1043.8312598425196}"/>
</p:tagLst>
</file>

<file path=ppt/tags/tag4.xml><?xml version="1.0" encoding="utf-8"?>
<p:tagLst xmlns:p="http://schemas.openxmlformats.org/presentationml/2006/main">
  <p:tag name="KSO_WM_DIAGRAM_VIRTUALLY_FRAME" val="{&quot;height&quot;:452.57811023622054,&quot;left&quot;:495.3468503937008,&quot;top&quot;:163.04377952755905,&quot;width&quot;:603.2062204724409}"/>
</p:tagLst>
</file>

<file path=ppt/tags/tag5.xml><?xml version="1.0" encoding="utf-8"?>
<p:tagLst xmlns:p="http://schemas.openxmlformats.org/presentationml/2006/main">
  <p:tag name="KSO_WM_DIAGRAM_VIRTUALLY_FRAME" val="{&quot;height&quot;:452.57811023622054,&quot;left&quot;:495.3468503937008,&quot;top&quot;:163.04377952755905,&quot;width&quot;:603.2062204724409}"/>
</p:tagLst>
</file>

<file path=ppt/tags/tag6.xml><?xml version="1.0" encoding="utf-8"?>
<p:tagLst xmlns:p="http://schemas.openxmlformats.org/presentationml/2006/main">
  <p:tag name="KSO_WM_DIAGRAM_VIRTUALLY_FRAME" val="{&quot;height&quot;:452.57811023622054,&quot;left&quot;:495.3468503937008,&quot;top&quot;:163.04377952755905,&quot;width&quot;:603.2062204724409}"/>
</p:tagLst>
</file>

<file path=ppt/tags/tag7.xml><?xml version="1.0" encoding="utf-8"?>
<p:tagLst xmlns:p="http://schemas.openxmlformats.org/presentationml/2006/main">
  <p:tag name="KSO_WM_DIAGRAM_VIRTUALLY_FRAME" val="{&quot;height&quot;:452.57811023622054,&quot;left&quot;:495.3468503937008,&quot;top&quot;:163.04377952755905,&quot;width&quot;:603.2062204724409}"/>
</p:tagLst>
</file>

<file path=ppt/tags/tag8.xml><?xml version="1.0" encoding="utf-8"?>
<p:tagLst xmlns:p="http://schemas.openxmlformats.org/presentationml/2006/main">
  <p:tag name="KSO_WM_DIAGRAM_VIRTUALLY_FRAME" val="{&quot;height&quot;:452.57811023622054,&quot;left&quot;:495.3468503937008,&quot;top&quot;:163.04377952755905,&quot;width&quot;:603.2062204724409}"/>
</p:tagLst>
</file>

<file path=ppt/tags/tag9.xml><?xml version="1.0" encoding="utf-8"?>
<p:tagLst xmlns:p="http://schemas.openxmlformats.org/presentationml/2006/main">
  <p:tag name="KSO_WM_DIAGRAM_VIRTUALLY_FRAME" val="{&quot;height&quot;:452.57811023622054,&quot;left&quot;:495.3468503937008,&quot;top&quot;:163.04377952755905,&quot;width&quot;:603.2062204724409}"/>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4289</Words>
  <Application>WPS Presentation</Application>
  <PresentationFormat>Custom</PresentationFormat>
  <Paragraphs>170</Paragraphs>
  <Slides>12</Slides>
  <Notes>8</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12</vt:i4>
      </vt:variant>
    </vt:vector>
  </HeadingPairs>
  <TitlesOfParts>
    <vt:vector size="25" baseType="lpstr">
      <vt:lpstr>Arial</vt:lpstr>
      <vt:lpstr>SimSun</vt:lpstr>
      <vt:lpstr>Wingdings</vt:lpstr>
      <vt:lpstr>Gelasio Semi Bold</vt:lpstr>
      <vt:lpstr>Gelasio Semi Bold</vt:lpstr>
      <vt:lpstr>Gelasio Semi Bold</vt:lpstr>
      <vt:lpstr>Gelasio</vt:lpstr>
      <vt:lpstr>Gelasio</vt:lpstr>
      <vt:lpstr>Gelasio</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PptxGenJS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creator>PptxGenJS</dc:creator>
  <dc:subject>PptxGenJS Presentation</dc:subject>
  <cp:lastModifiedBy>Manish Kushwaha</cp:lastModifiedBy>
  <cp:revision>10</cp:revision>
  <dcterms:created xsi:type="dcterms:W3CDTF">2024-11-20T05:50:00Z</dcterms:created>
  <dcterms:modified xsi:type="dcterms:W3CDTF">2025-09-03T05:24:51Z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0FB68BCBB2AF45A9A0F3701D2746F69F_12</vt:lpwstr>
  </property>
  <property fmtid="{D5CDD505-2E9C-101B-9397-08002B2CF9AE}" pid="3" name="KSOProductBuildVer">
    <vt:lpwstr>1033-12.2.0.22530</vt:lpwstr>
  </property>
</Properties>
</file>